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3.xml" ContentType="application/vnd.openxmlformats-officedocument.presentationml.notesSlide+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86" r:id="rId3"/>
    <p:sldId id="272" r:id="rId4"/>
    <p:sldId id="287" r:id="rId5"/>
    <p:sldId id="288" r:id="rId6"/>
    <p:sldId id="289" r:id="rId7"/>
    <p:sldId id="274" r:id="rId8"/>
    <p:sldId id="284" r:id="rId9"/>
    <p:sldId id="273" r:id="rId10"/>
    <p:sldId id="264" r:id="rId11"/>
    <p:sldId id="278" r:id="rId12"/>
    <p:sldId id="275" r:id="rId13"/>
    <p:sldId id="280" r:id="rId14"/>
    <p:sldId id="283" r:id="rId15"/>
    <p:sldId id="26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ctor Amaya" initials="VA" lastIdx="1" clrIdx="0">
    <p:extLst>
      <p:ext uri="{19B8F6BF-5375-455C-9EA6-DF929625EA0E}">
        <p15:presenceInfo xmlns:p15="http://schemas.microsoft.com/office/powerpoint/2012/main" userId="7a0a7c4e21c038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30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56639" autoAdjust="0"/>
  </p:normalViewPr>
  <p:slideViewPr>
    <p:cSldViewPr snapToGrid="0" snapToObjects="1">
      <p:cViewPr varScale="1">
        <p:scale>
          <a:sx n="48" d="100"/>
          <a:sy n="48" d="100"/>
        </p:scale>
        <p:origin x="2030" y="5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8T10:15:10.813"/>
    </inkml:context>
    <inkml:brush xml:id="br0">
      <inkml:brushProperty name="width" value="0.05" units="cm"/>
      <inkml:brushProperty name="height" value="0.05" units="cm"/>
      <inkml:brushProperty name="color" value="#004F8B"/>
    </inkml:brush>
  </inkml:definitions>
  <inkml:trace contextRef="#ctx0" brushRef="#br0">0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8T10:15:11.694"/>
    </inkml:context>
    <inkml:brush xml:id="br0">
      <inkml:brushProperty name="width" value="0.05" units="cm"/>
      <inkml:brushProperty name="height" value="0.05" units="cm"/>
      <inkml:brushProperty name="color" value="#004F8B"/>
    </inkml:brush>
  </inkml:definitions>
  <inkml:trace contextRef="#ctx0" brushRef="#br0">0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8T10:15:13.858"/>
    </inkml:context>
    <inkml:brush xml:id="br0">
      <inkml:brushProperty name="width" value="0.05" units="cm"/>
      <inkml:brushProperty name="height" value="0.05" units="cm"/>
      <inkml:brushProperty name="color" value="#004F8B"/>
    </inkml:brush>
  </inkml:definitions>
  <inkml:trace contextRef="#ctx0" brushRef="#br0">1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8T06:06:23.003"/>
    </inkml:context>
    <inkml:brush xml:id="br0">
      <inkml:brushProperty name="width" value="0.05" units="cm"/>
      <inkml:brushProperty name="height" value="0.05" units="cm"/>
      <inkml:brushProperty name="color" value="#E71224"/>
    </inkml:brush>
  </inkml:definitions>
  <inkml:trace contextRef="#ctx0" brushRef="#br0">1 701 24575,'96'-3'0,"174"-26"0,90-49 0,-305 68 0,0 3 0,0 2 0,1 3 0,74 5 0,-23 0 0,-2-2 0,296-3 0,-275-4 0,147-27 0,-143 10 0,217-36 0,-180 34 0,316-31 0,-407 52 0,557-50 0,-231-15 0,-353 59 0,70-25 0,11-3 0,-89 28 0,39-17 0,-52 16 0,1 1 0,0 2 0,52-8 0,44 13 0,-94 4 0,-1-1 0,1-1 0,-1-2 0,42-9 0,166-40-1365,-209 44-5461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8T06:06:27.834"/>
    </inkml:context>
    <inkml:brush xml:id="br0">
      <inkml:brushProperty name="width" value="0.05" units="cm"/>
      <inkml:brushProperty name="height" value="0.05" units="cm"/>
      <inkml:brushProperty name="color" value="#E71224"/>
    </inkml:brush>
  </inkml:definitions>
  <inkml:trace contextRef="#ctx0" brushRef="#br0">13 0 24575,'2'4'0,"0"-1"0,-1 0 0,1 0 0,0 0 0,1 0 0,-1 0 0,0-1 0,1 1 0,0 0 0,-1-1 0,1 0 0,0 0 0,0 0 0,0 0 0,1 0 0,4 1 0,9 8 0,36 32 0,-40-31 0,0 0 0,1-1 0,0 0 0,1-1 0,0-1 0,1-1 0,0 0 0,0 0 0,33 8 0,-40-14 0,-1-1 0,1 2 0,-1-1 0,0 1 0,1 0 0,-1 1 0,-1 0 0,14 8 0,-18-9 0,0-1 0,-1 1 0,1-1 0,-1 1 0,0 0 0,0 0 0,0 0 0,0 0 0,-1 0 0,1 1 0,-1-1 0,1 0 0,-1 1 0,0-1 0,-1 1 0,1-1 0,-1 1 0,1 0 0,-1-1 0,0 1 0,0 0 0,-1-1 0,1 1 0,-2 4 0,0 1 0,-1 0 0,1 0 0,-2 0 0,1 0 0,-1-1 0,-1 1 0,0-1 0,0 0 0,-11 13 0,-6 4 0,-39 33 0,39-38 0,2 0 0,-24 28 0,29-30 0,-1 0 0,-17 14 0,-25 27 0,-8 19-1365,46-60-5461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8T06:06:37.509"/>
    </inkml:context>
    <inkml:brush xml:id="br0">
      <inkml:brushProperty name="width" value="0.05" units="cm"/>
      <inkml:brushProperty name="height" value="0.05" units="cm"/>
      <inkml:brushProperty name="color" value="#004F8B"/>
    </inkml:brush>
  </inkml:definitions>
  <inkml:trace contextRef="#ctx0" brushRef="#br0">1 419 24575,'1331'0'0,"-1249"-4"0,83-14 0,78-4 0,-155 22 0,-1 1 0,135-16 0,144-14 0,4 30 0,-131 2 0,-189-3 0,2 1 0,0-2 0,0-2 0,51-11 0,-12 1 0,0 3 0,1 5 0,105 6 0,-90 2 0,195-21 0,-74-3 0,-135 14 0,184-28 0,-251 32 0,-1 0 0,0-2 0,0-1 0,0 0 0,-1-2 0,43-20 0,-46 19 0,1 2 0,35-9 0,0 1 0,-25 7 0,0 2 0,0 1 0,0 2 0,51 0 0,-43 3 0,0-2 0,54-10 0,-39 3 0,95-4 0,-55 8 0,34-15 0,-84 12 0,73-5 0,-78 12-1365,-4 1-5461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8T06:06:40.678"/>
    </inkml:context>
    <inkml:brush xml:id="br0">
      <inkml:brushProperty name="width" value="0.05" units="cm"/>
      <inkml:brushProperty name="height" value="0.05" units="cm"/>
      <inkml:brushProperty name="color" value="#004F8B"/>
    </inkml:brush>
  </inkml:definitions>
  <inkml:trace contextRef="#ctx0" brushRef="#br0">1 1 24575,'31'0'0,"-1"2"0,1 1 0,48 12 0,-62-11 0,0 1 0,0 1 0,0 1 0,-1 0 0,0 1 0,-1 1 0,24 17 0,-28-16 0,0 2 0,-1-1 0,0 1 0,-1 1 0,14 25 0,27 35 0,-46-69 0,0 1 0,-1-1 0,1 1 0,-1 0 0,0 0 0,0 0 0,0 0 0,-1 1 0,0-1 0,0 1 0,0 0 0,-1-1 0,0 1 0,0 0 0,0 0 0,-1 0 0,0 0 0,0 0 0,-1-1 0,-1 11 0,0-9 0,0 0 0,-1-1 0,0 1 0,-1 0 0,1-1 0,-1 0 0,0 0 0,-1 0 0,1 0 0,-1-1 0,0 0 0,-1 0 0,1 0 0,-1 0 0,0-1 0,-8 4 0,-98 66 0,-28 16 0,113-73-1365,5-1-5461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18T06:06:43.753"/>
    </inkml:context>
    <inkml:brush xml:id="br0">
      <inkml:brushProperty name="width" value="0.05" units="cm"/>
      <inkml:brushProperty name="height" value="0.05" units="cm"/>
      <inkml:brushProperty name="color" value="#004F8B"/>
    </inkml:brush>
  </inkml:definitions>
  <inkml:trace contextRef="#ctx0" brushRef="#br0">0 0 24575</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60.png>
</file>

<file path=ppt/media/image27.png>
</file>

<file path=ppt/media/image28.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88B64-4A9C-D042-8443-E9FAACD15C52}" type="datetimeFigureOut">
              <a:rPr lang="en-US" smtClean="0"/>
              <a:t>1/22/2023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127987-8334-724A-8AA1-A18D1F5046A1}" type="slidenum">
              <a:rPr lang="en-US" smtClean="0"/>
              <a:t>‹#›</a:t>
            </a:fld>
            <a:endParaRPr lang="en-US"/>
          </a:p>
        </p:txBody>
      </p:sp>
    </p:spTree>
    <p:extLst>
      <p:ext uri="{BB962C8B-B14F-4D97-AF65-F5344CB8AC3E}">
        <p14:creationId xmlns:p14="http://schemas.microsoft.com/office/powerpoint/2010/main" val="11414104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t>
            </a:r>
            <a:r>
              <a:rPr lang="en-US" altLang="zh-CN" dirty="0"/>
              <a:t>i</a:t>
            </a:r>
            <a:r>
              <a:rPr lang="zh-CN" altLang="en-US" dirty="0"/>
              <a:t>，</a:t>
            </a:r>
            <a:r>
              <a:rPr lang="en-US" altLang="zh-CN" dirty="0"/>
              <a:t>my name is Jun Xiang, and I am presenting the paper,</a:t>
            </a:r>
          </a:p>
          <a:p>
            <a:r>
              <a:rPr lang="en-US" dirty="0"/>
              <a:t>Landing trajectory prediction for UAS based on Generative Adversarial Network.</a:t>
            </a:r>
          </a:p>
          <a:p>
            <a:r>
              <a:rPr lang="en-US" dirty="0"/>
              <a:t>This work was done by Drake, Luiz, Dr. Xie, Dr. </a:t>
            </a:r>
            <a:r>
              <a:rPr lang="en-US" dirty="0" err="1"/>
              <a:t>chen</a:t>
            </a:r>
            <a:r>
              <a:rPr lang="en-US" dirty="0"/>
              <a:t>, and myself, from </a:t>
            </a:r>
            <a:r>
              <a:rPr lang="en-US" dirty="0" err="1"/>
              <a:t>san</a:t>
            </a:r>
            <a:r>
              <a:rPr lang="en-US" dirty="0"/>
              <a:t> </a:t>
            </a:r>
            <a:r>
              <a:rPr lang="en-US" dirty="0" err="1"/>
              <a:t>diego</a:t>
            </a:r>
            <a:r>
              <a:rPr lang="en-US" dirty="0"/>
              <a:t> state university. </a:t>
            </a:r>
          </a:p>
        </p:txBody>
      </p:sp>
      <p:sp>
        <p:nvSpPr>
          <p:cNvPr id="4" name="Slide Number Placeholder 3"/>
          <p:cNvSpPr>
            <a:spLocks noGrp="1"/>
          </p:cNvSpPr>
          <p:nvPr>
            <p:ph type="sldNum" sz="quarter" idx="5"/>
          </p:nvPr>
        </p:nvSpPr>
        <p:spPr/>
        <p:txBody>
          <a:bodyPr/>
          <a:lstStyle/>
          <a:p>
            <a:fld id="{6D127987-8334-724A-8AA1-A18D1F5046A1}" type="slidenum">
              <a:rPr lang="en-US" smtClean="0"/>
              <a:t>1</a:t>
            </a:fld>
            <a:endParaRPr lang="en-US"/>
          </a:p>
        </p:txBody>
      </p:sp>
    </p:spTree>
    <p:extLst>
      <p:ext uri="{BB962C8B-B14F-4D97-AF65-F5344CB8AC3E}">
        <p14:creationId xmlns:p14="http://schemas.microsoft.com/office/powerpoint/2010/main" val="848691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create a real trajectory dataset which created by real pilots. The pilots will control the drone to land from random start points. The trajectory only rely on the pilots.</a:t>
            </a:r>
          </a:p>
          <a:p>
            <a:r>
              <a:rPr lang="en-US" dirty="0"/>
              <a:t>The drone we used to collected data is a modified </a:t>
            </a:r>
            <a:r>
              <a:rPr lang="en-US" dirty="0" err="1"/>
              <a:t>Dji</a:t>
            </a:r>
            <a:r>
              <a:rPr lang="en-US" dirty="0"/>
              <a:t> Tello. </a:t>
            </a:r>
          </a:p>
          <a:p>
            <a:r>
              <a:rPr lang="en-US" dirty="0"/>
              <a:t>We added those balls to help us track the drone. </a:t>
            </a:r>
            <a:br>
              <a:rPr lang="en-US" dirty="0"/>
            </a:br>
            <a:endParaRPr lang="en-US" dirty="0"/>
          </a:p>
        </p:txBody>
      </p:sp>
      <p:sp>
        <p:nvSpPr>
          <p:cNvPr id="4" name="Slide Number Placeholder 3"/>
          <p:cNvSpPr>
            <a:spLocks noGrp="1"/>
          </p:cNvSpPr>
          <p:nvPr>
            <p:ph type="sldNum" sz="quarter" idx="5"/>
          </p:nvPr>
        </p:nvSpPr>
        <p:spPr/>
        <p:txBody>
          <a:bodyPr/>
          <a:lstStyle/>
          <a:p>
            <a:fld id="{6D127987-8334-724A-8AA1-A18D1F5046A1}" type="slidenum">
              <a:rPr lang="en-US" smtClean="0"/>
              <a:t>10</a:t>
            </a:fld>
            <a:endParaRPr lang="en-US"/>
          </a:p>
        </p:txBody>
      </p:sp>
    </p:spTree>
    <p:extLst>
      <p:ext uri="{BB962C8B-B14F-4D97-AF65-F5344CB8AC3E}">
        <p14:creationId xmlns:p14="http://schemas.microsoft.com/office/powerpoint/2010/main" val="1127542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Here are some predicting example. </a:t>
            </a:r>
          </a:p>
          <a:p>
            <a:r>
              <a:rPr lang="en-US" dirty="0"/>
              <a:t>The red line is the past trajectory, the orange is the ground truth, and the blue line is the prediction generated by GANs.</a:t>
            </a:r>
          </a:p>
          <a:p>
            <a:r>
              <a:rPr lang="en-US" dirty="0"/>
              <a:t>All the trajectories in the dataset will be divided into past trajectory and future trajectory. Both past trajectory and future trajectory have 10 points. </a:t>
            </a:r>
          </a:p>
          <a:p>
            <a:r>
              <a:rPr lang="en-US" dirty="0"/>
              <a:t>We will observe the past trajectory and try to predict the future trajectory.</a:t>
            </a:r>
          </a:p>
          <a:p>
            <a:br>
              <a:rPr lang="en-US" dirty="0"/>
            </a:br>
            <a:endParaRPr lang="en-US" dirty="0"/>
          </a:p>
        </p:txBody>
      </p:sp>
      <p:sp>
        <p:nvSpPr>
          <p:cNvPr id="4" name="Slide Number Placeholder 3"/>
          <p:cNvSpPr>
            <a:spLocks noGrp="1"/>
          </p:cNvSpPr>
          <p:nvPr>
            <p:ph type="sldNum" sz="quarter" idx="5"/>
          </p:nvPr>
        </p:nvSpPr>
        <p:spPr/>
        <p:txBody>
          <a:bodyPr/>
          <a:lstStyle/>
          <a:p>
            <a:fld id="{6D127987-8334-724A-8AA1-A18D1F5046A1}" type="slidenum">
              <a:rPr lang="en-US" smtClean="0"/>
              <a:t>11</a:t>
            </a:fld>
            <a:endParaRPr lang="en-US"/>
          </a:p>
        </p:txBody>
      </p:sp>
    </p:spTree>
    <p:extLst>
      <p:ext uri="{BB962C8B-B14F-4D97-AF65-F5344CB8AC3E}">
        <p14:creationId xmlns:p14="http://schemas.microsoft.com/office/powerpoint/2010/main" val="29767529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dirty="0"/>
              <a:t>We use the Average Displacement Error  to evaluate the prediction results. ADE is simply the mean straight distance between prediction trajectory and </a:t>
            </a:r>
            <a:r>
              <a:rPr lang="en-US" dirty="0" err="1"/>
              <a:t>groundtruth</a:t>
            </a:r>
            <a:r>
              <a:rPr lang="en-US" dirty="0"/>
              <a:t>.</a:t>
            </a:r>
          </a:p>
          <a:p>
            <a:pPr rtl="0">
              <a:spcBef>
                <a:spcPts val="0"/>
              </a:spcBef>
              <a:spcAft>
                <a:spcPts val="0"/>
              </a:spcAft>
            </a:pPr>
            <a:r>
              <a:rPr lang="en-US" dirty="0"/>
              <a:t>As you can see, our method outperform the </a:t>
            </a:r>
            <a:r>
              <a:rPr lang="en-US" dirty="0" err="1"/>
              <a:t>baseline,which</a:t>
            </a:r>
            <a:r>
              <a:rPr lang="en-US" dirty="0"/>
              <a:t> is GMR predictor,  in most cases especially for real dataset.</a:t>
            </a:r>
          </a:p>
        </p:txBody>
      </p:sp>
      <p:sp>
        <p:nvSpPr>
          <p:cNvPr id="4" name="Slide Number Placeholder 3"/>
          <p:cNvSpPr>
            <a:spLocks noGrp="1"/>
          </p:cNvSpPr>
          <p:nvPr>
            <p:ph type="sldNum" sz="quarter" idx="5"/>
          </p:nvPr>
        </p:nvSpPr>
        <p:spPr/>
        <p:txBody>
          <a:bodyPr/>
          <a:lstStyle/>
          <a:p>
            <a:fld id="{6D127987-8334-724A-8AA1-A18D1F5046A1}" type="slidenum">
              <a:rPr lang="en-US" smtClean="0"/>
              <a:t>12</a:t>
            </a:fld>
            <a:endParaRPr lang="en-US"/>
          </a:p>
        </p:txBody>
      </p:sp>
    </p:spTree>
    <p:extLst>
      <p:ext uri="{BB962C8B-B14F-4D97-AF65-F5344CB8AC3E}">
        <p14:creationId xmlns:p14="http://schemas.microsoft.com/office/powerpoint/2010/main" val="15807341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test the trained discriminator. According to the result, the discriminator gives higher scores to the true trajectories. It proves that the discriminator can distinguish true and fake trajectories.</a:t>
            </a:r>
          </a:p>
        </p:txBody>
      </p:sp>
      <p:sp>
        <p:nvSpPr>
          <p:cNvPr id="4" name="Slide Number Placeholder 3"/>
          <p:cNvSpPr>
            <a:spLocks noGrp="1"/>
          </p:cNvSpPr>
          <p:nvPr>
            <p:ph type="sldNum" sz="quarter" idx="5"/>
          </p:nvPr>
        </p:nvSpPr>
        <p:spPr/>
        <p:txBody>
          <a:bodyPr/>
          <a:lstStyle/>
          <a:p>
            <a:fld id="{6D127987-8334-724A-8AA1-A18D1F5046A1}" type="slidenum">
              <a:rPr lang="en-US" smtClean="0"/>
              <a:t>13</a:t>
            </a:fld>
            <a:endParaRPr lang="en-US"/>
          </a:p>
        </p:txBody>
      </p:sp>
    </p:spTree>
    <p:extLst>
      <p:ext uri="{BB962C8B-B14F-4D97-AF65-F5344CB8AC3E}">
        <p14:creationId xmlns:p14="http://schemas.microsoft.com/office/powerpoint/2010/main" val="40349102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This method may not work for long-term prediction. In the future, a new neural network encoder and decoder, which can process a larger amount of information is required for this GANs framework.</a:t>
            </a:r>
            <a:endParaRPr lang="en-US" dirty="0"/>
          </a:p>
        </p:txBody>
      </p:sp>
      <p:sp>
        <p:nvSpPr>
          <p:cNvPr id="4" name="Slide Number Placeholder 3"/>
          <p:cNvSpPr>
            <a:spLocks noGrp="1"/>
          </p:cNvSpPr>
          <p:nvPr>
            <p:ph type="sldNum" sz="quarter" idx="5"/>
          </p:nvPr>
        </p:nvSpPr>
        <p:spPr/>
        <p:txBody>
          <a:bodyPr/>
          <a:lstStyle/>
          <a:p>
            <a:fld id="{6D127987-8334-724A-8AA1-A18D1F5046A1}" type="slidenum">
              <a:rPr lang="en-US" smtClean="0"/>
              <a:t>14</a:t>
            </a:fld>
            <a:endParaRPr lang="en-US"/>
          </a:p>
        </p:txBody>
      </p:sp>
    </p:spTree>
    <p:extLst>
      <p:ext uri="{BB962C8B-B14F-4D97-AF65-F5344CB8AC3E}">
        <p14:creationId xmlns:p14="http://schemas.microsoft.com/office/powerpoint/2010/main" val="974858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According to FAA, there will be more than 1.81 million units of drone fleet by 2026, so we can say UAVs are the future of aviation.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Predicting trajectory of UAVs is very important because of safety and economic reason.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if there is an unknown drone here, we would like to know its motion, so the security can catch it. Other drones also need its motion to avoid it.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Meanwhile, most UAV accidents occur during the landing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Therefore, in this paper, we will focus on the trajectory during the landing process.</a:t>
            </a:r>
          </a:p>
        </p:txBody>
      </p:sp>
      <p:sp>
        <p:nvSpPr>
          <p:cNvPr id="4" name="Slide Number Placeholder 3"/>
          <p:cNvSpPr>
            <a:spLocks noGrp="1"/>
          </p:cNvSpPr>
          <p:nvPr>
            <p:ph type="sldNum" sz="quarter" idx="5"/>
          </p:nvPr>
        </p:nvSpPr>
        <p:spPr/>
        <p:txBody>
          <a:bodyPr/>
          <a:lstStyle/>
          <a:p>
            <a:fld id="{6D127987-8334-724A-8AA1-A18D1F5046A1}" type="slidenum">
              <a:rPr lang="en-US" smtClean="0"/>
              <a:t>2</a:t>
            </a:fld>
            <a:endParaRPr lang="en-US"/>
          </a:p>
        </p:txBody>
      </p:sp>
    </p:spTree>
    <p:extLst>
      <p:ext uri="{BB962C8B-B14F-4D97-AF65-F5344CB8AC3E}">
        <p14:creationId xmlns:p14="http://schemas.microsoft.com/office/powerpoint/2010/main" val="36821958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problem is very simple. </a:t>
            </a:r>
          </a:p>
          <a:p>
            <a:r>
              <a:rPr lang="en-US" dirty="0"/>
              <a:t>Lets say there is a UAV, landing from, this point. </a:t>
            </a:r>
          </a:p>
          <a:p>
            <a:r>
              <a:rPr lang="en-US" dirty="0"/>
              <a:t>lets assume we have observed some of its motion. And we want to predict its future trajectory. </a:t>
            </a:r>
          </a:p>
          <a:p>
            <a:r>
              <a:rPr lang="en-US" dirty="0"/>
              <a:t>We would like to have a predictor, that can take trajectory of Time zero to time one as input, and generate the Trajectory from time 1 to time 2. </a:t>
            </a:r>
          </a:p>
        </p:txBody>
      </p:sp>
      <p:sp>
        <p:nvSpPr>
          <p:cNvPr id="4" name="Slide Number Placeholder 3"/>
          <p:cNvSpPr>
            <a:spLocks noGrp="1"/>
          </p:cNvSpPr>
          <p:nvPr>
            <p:ph type="sldNum" sz="quarter" idx="5"/>
          </p:nvPr>
        </p:nvSpPr>
        <p:spPr/>
        <p:txBody>
          <a:bodyPr/>
          <a:lstStyle/>
          <a:p>
            <a:fld id="{6D127987-8334-724A-8AA1-A18D1F5046A1}" type="slidenum">
              <a:rPr lang="en-US" smtClean="0"/>
              <a:t>3</a:t>
            </a:fld>
            <a:endParaRPr lang="en-US"/>
          </a:p>
        </p:txBody>
      </p:sp>
    </p:spTree>
    <p:extLst>
      <p:ext uri="{BB962C8B-B14F-4D97-AF65-F5344CB8AC3E}">
        <p14:creationId xmlns:p14="http://schemas.microsoft.com/office/powerpoint/2010/main" val="263746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paper, we proposed to use LSTM-GANs to predict the trajectory. </a:t>
            </a:r>
          </a:p>
        </p:txBody>
      </p:sp>
      <p:sp>
        <p:nvSpPr>
          <p:cNvPr id="4" name="Slide Number Placeholder 3"/>
          <p:cNvSpPr>
            <a:spLocks noGrp="1"/>
          </p:cNvSpPr>
          <p:nvPr>
            <p:ph type="sldNum" sz="quarter" idx="5"/>
          </p:nvPr>
        </p:nvSpPr>
        <p:spPr/>
        <p:txBody>
          <a:bodyPr/>
          <a:lstStyle/>
          <a:p>
            <a:fld id="{6D127987-8334-724A-8AA1-A18D1F5046A1}" type="slidenum">
              <a:rPr lang="en-US" smtClean="0"/>
              <a:t>4</a:t>
            </a:fld>
            <a:endParaRPr lang="en-US"/>
          </a:p>
        </p:txBody>
      </p:sp>
    </p:spTree>
    <p:extLst>
      <p:ext uri="{BB962C8B-B14F-4D97-AF65-F5344CB8AC3E}">
        <p14:creationId xmlns:p14="http://schemas.microsoft.com/office/powerpoint/2010/main" val="19544415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LSTM which stand for long short-term memory, is one of the Recurrent Neural networks.</a:t>
            </a:r>
          </a:p>
          <a:p>
            <a:r>
              <a:rPr lang="en-US" dirty="0"/>
              <a:t>Which allow information to be passed from one step to the next step. </a:t>
            </a:r>
          </a:p>
          <a:p>
            <a:endParaRPr lang="en-US" dirty="0"/>
          </a:p>
          <a:p>
            <a:r>
              <a:rPr lang="en-US" dirty="0"/>
              <a:t>Sigmoid only output zero or 1, so its like a gate, identify if the information can pass the gate. </a:t>
            </a:r>
          </a:p>
        </p:txBody>
      </p:sp>
      <p:sp>
        <p:nvSpPr>
          <p:cNvPr id="4" name="Slide Number Placeholder 3"/>
          <p:cNvSpPr>
            <a:spLocks noGrp="1"/>
          </p:cNvSpPr>
          <p:nvPr>
            <p:ph type="sldNum" sz="quarter" idx="5"/>
          </p:nvPr>
        </p:nvSpPr>
        <p:spPr/>
        <p:txBody>
          <a:bodyPr/>
          <a:lstStyle/>
          <a:p>
            <a:fld id="{6D127987-8334-724A-8AA1-A18D1F5046A1}" type="slidenum">
              <a:rPr lang="en-US" smtClean="0"/>
              <a:t>5</a:t>
            </a:fld>
            <a:endParaRPr lang="en-US"/>
          </a:p>
        </p:txBody>
      </p:sp>
    </p:spTree>
    <p:extLst>
      <p:ext uri="{BB962C8B-B14F-4D97-AF65-F5344CB8AC3E}">
        <p14:creationId xmlns:p14="http://schemas.microsoft.com/office/powerpoint/2010/main" val="3946574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GANs, which stand for </a:t>
            </a:r>
            <a:r>
              <a:rPr lang="en-US" dirty="0" err="1"/>
              <a:t>Genrative</a:t>
            </a:r>
            <a:r>
              <a:rPr lang="en-US" dirty="0"/>
              <a:t> adversarial network, consists of two neural networks, generator and discriminator, </a:t>
            </a:r>
          </a:p>
          <a:p>
            <a:r>
              <a:rPr lang="en-US" dirty="0"/>
              <a:t>And the generator and discriminator train against each other. </a:t>
            </a:r>
          </a:p>
        </p:txBody>
      </p:sp>
      <p:sp>
        <p:nvSpPr>
          <p:cNvPr id="4" name="Slide Number Placeholder 3"/>
          <p:cNvSpPr>
            <a:spLocks noGrp="1"/>
          </p:cNvSpPr>
          <p:nvPr>
            <p:ph type="sldNum" sz="quarter" idx="5"/>
          </p:nvPr>
        </p:nvSpPr>
        <p:spPr/>
        <p:txBody>
          <a:bodyPr/>
          <a:lstStyle/>
          <a:p>
            <a:fld id="{6D127987-8334-724A-8AA1-A18D1F5046A1}" type="slidenum">
              <a:rPr lang="en-US" smtClean="0"/>
              <a:t>6</a:t>
            </a:fld>
            <a:endParaRPr lang="en-US"/>
          </a:p>
        </p:txBody>
      </p:sp>
    </p:spTree>
    <p:extLst>
      <p:ext uri="{BB962C8B-B14F-4D97-AF65-F5344CB8AC3E}">
        <p14:creationId xmlns:p14="http://schemas.microsoft.com/office/powerpoint/2010/main" val="7356198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training process is similar to a two-player min-max game with this objective function</a:t>
            </a:r>
          </a:p>
          <a:p>
            <a:r>
              <a:rPr lang="en-US" dirty="0"/>
              <a:t> </a:t>
            </a:r>
          </a:p>
        </p:txBody>
      </p:sp>
      <p:sp>
        <p:nvSpPr>
          <p:cNvPr id="4" name="Slide Number Placeholder 3"/>
          <p:cNvSpPr>
            <a:spLocks noGrp="1"/>
          </p:cNvSpPr>
          <p:nvPr>
            <p:ph type="sldNum" sz="quarter" idx="5"/>
          </p:nvPr>
        </p:nvSpPr>
        <p:spPr/>
        <p:txBody>
          <a:bodyPr/>
          <a:lstStyle/>
          <a:p>
            <a:fld id="{6D127987-8334-724A-8AA1-A18D1F5046A1}" type="slidenum">
              <a:rPr lang="en-US" smtClean="0"/>
              <a:t>7</a:t>
            </a:fld>
            <a:endParaRPr lang="en-US"/>
          </a:p>
        </p:txBody>
      </p:sp>
    </p:spTree>
    <p:extLst>
      <p:ext uri="{BB962C8B-B14F-4D97-AF65-F5344CB8AC3E}">
        <p14:creationId xmlns:p14="http://schemas.microsoft.com/office/powerpoint/2010/main" val="4164737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In this paper, we use LSTM-GANs model to predict the trajectory. </a:t>
            </a:r>
          </a:p>
          <a:p>
            <a:r>
              <a:rPr lang="en-US" dirty="0"/>
              <a:t>LSTM-GANs is a very popular model recently. </a:t>
            </a:r>
          </a:p>
          <a:p>
            <a:r>
              <a:rPr lang="en-US" dirty="0"/>
              <a:t>Here is the training process. The generator has two LSTM modules, one pooling module and one MLP layer. </a:t>
            </a:r>
          </a:p>
          <a:p>
            <a:r>
              <a:rPr lang="en-US" dirty="0"/>
              <a:t>The generator will generate a fake trajectory. </a:t>
            </a:r>
          </a:p>
          <a:p>
            <a:r>
              <a:rPr lang="en-US" dirty="0"/>
              <a:t>The discriminator will compare the real trajectory and the fake trajectory and produce a loss. </a:t>
            </a:r>
          </a:p>
          <a:p>
            <a:r>
              <a:rPr lang="en-US" dirty="0"/>
              <a:t>The loss will be used to trained all the neural networks. </a:t>
            </a:r>
          </a:p>
        </p:txBody>
      </p:sp>
      <p:sp>
        <p:nvSpPr>
          <p:cNvPr id="4" name="Slide Number Placeholder 3"/>
          <p:cNvSpPr>
            <a:spLocks noGrp="1"/>
          </p:cNvSpPr>
          <p:nvPr>
            <p:ph type="sldNum" sz="quarter" idx="5"/>
          </p:nvPr>
        </p:nvSpPr>
        <p:spPr/>
        <p:txBody>
          <a:bodyPr/>
          <a:lstStyle/>
          <a:p>
            <a:fld id="{6D127987-8334-724A-8AA1-A18D1F5046A1}" type="slidenum">
              <a:rPr lang="en-US" smtClean="0"/>
              <a:t>8</a:t>
            </a:fld>
            <a:endParaRPr lang="en-US"/>
          </a:p>
        </p:txBody>
      </p:sp>
    </p:spTree>
    <p:extLst>
      <p:ext uri="{BB962C8B-B14F-4D97-AF65-F5344CB8AC3E}">
        <p14:creationId xmlns:p14="http://schemas.microsoft.com/office/powerpoint/2010/main" val="3050927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dirty="0"/>
              <a:t>In this paper, we will have three different trajectory dataset. Two of them are simulated. The first one is the linear landing dataset, the drone straightly land to the destination from four directions. The second one is the vertical landing, the vertical landing is similar , but it fly horizontally first, then start landing. These two datasets are inspired by the real drone landing motion. </a:t>
            </a:r>
          </a:p>
        </p:txBody>
      </p:sp>
      <p:sp>
        <p:nvSpPr>
          <p:cNvPr id="4" name="Slide Number Placeholder 3"/>
          <p:cNvSpPr>
            <a:spLocks noGrp="1"/>
          </p:cNvSpPr>
          <p:nvPr>
            <p:ph type="sldNum" sz="quarter" idx="5"/>
          </p:nvPr>
        </p:nvSpPr>
        <p:spPr/>
        <p:txBody>
          <a:bodyPr/>
          <a:lstStyle/>
          <a:p>
            <a:fld id="{6D127987-8334-724A-8AA1-A18D1F5046A1}" type="slidenum">
              <a:rPr lang="en-US" smtClean="0"/>
              <a:t>9</a:t>
            </a:fld>
            <a:endParaRPr lang="en-US"/>
          </a:p>
        </p:txBody>
      </p:sp>
    </p:spTree>
    <p:extLst>
      <p:ext uri="{BB962C8B-B14F-4D97-AF65-F5344CB8AC3E}">
        <p14:creationId xmlns:p14="http://schemas.microsoft.com/office/powerpoint/2010/main" val="10483620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940C418-1012-C542-8B4B-F23B3CDFC242}"/>
              </a:ext>
            </a:extLst>
          </p:cNvPr>
          <p:cNvSpPr/>
          <p:nvPr userDrawn="1"/>
        </p:nvSpPr>
        <p:spPr>
          <a:xfrm>
            <a:off x="94944" y="0"/>
            <a:ext cx="249382" cy="6858000"/>
          </a:xfrm>
          <a:prstGeom prst="rect">
            <a:avLst/>
          </a:prstGeom>
          <a:solidFill>
            <a:srgbClr val="930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613DC7-C078-E844-A09C-ABC3ED860CE4}"/>
              </a:ext>
            </a:extLst>
          </p:cNvPr>
          <p:cNvSpPr>
            <a:spLocks noGrp="1"/>
          </p:cNvSpPr>
          <p:nvPr>
            <p:ph type="title" hasCustomPrompt="1"/>
          </p:nvPr>
        </p:nvSpPr>
        <p:spPr>
          <a:xfrm>
            <a:off x="857706" y="1872332"/>
            <a:ext cx="10515600" cy="1325563"/>
          </a:xfrm>
        </p:spPr>
        <p:txBody>
          <a:bodyPr/>
          <a:lstStyle>
            <a:lvl1pPr algn="ctr">
              <a:defRPr b="1">
                <a:latin typeface="Times New Roman" panose="02020603050405020304" pitchFamily="18" charset="0"/>
                <a:cs typeface="Times New Roman" panose="02020603050405020304" pitchFamily="18" charset="0"/>
              </a:defRPr>
            </a:lvl1pPr>
          </a:lstStyle>
          <a:p>
            <a:r>
              <a:rPr lang="en-US" dirty="0"/>
              <a:t>TITLE</a:t>
            </a:r>
          </a:p>
        </p:txBody>
      </p:sp>
      <p:sp>
        <p:nvSpPr>
          <p:cNvPr id="3" name="Text Placeholder 2">
            <a:extLst>
              <a:ext uri="{FF2B5EF4-FFF2-40B4-BE49-F238E27FC236}">
                <a16:creationId xmlns:a16="http://schemas.microsoft.com/office/drawing/2014/main" id="{D57EE4AB-1B52-2340-BF28-6B9AD517BA90}"/>
              </a:ext>
            </a:extLst>
          </p:cNvPr>
          <p:cNvSpPr>
            <a:spLocks noGrp="1"/>
          </p:cNvSpPr>
          <p:nvPr>
            <p:ph type="body" idx="1" hasCustomPrompt="1"/>
          </p:nvPr>
        </p:nvSpPr>
        <p:spPr>
          <a:xfrm>
            <a:off x="854530" y="3197895"/>
            <a:ext cx="10515600" cy="1325563"/>
          </a:xfrm>
        </p:spPr>
        <p:txBody>
          <a:bodyPr anchor="b">
            <a:noAutofit/>
          </a:bodyPr>
          <a:lstStyle>
            <a:lvl1pPr marL="0" indent="0" algn="ctr">
              <a:lnSpc>
                <a:spcPct val="100000"/>
              </a:lnSpc>
              <a:buNone/>
              <a:defRPr sz="3000" b="0">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Name, School</a:t>
            </a:r>
          </a:p>
        </p:txBody>
      </p:sp>
      <p:sp>
        <p:nvSpPr>
          <p:cNvPr id="5" name="Text Placeholder 4">
            <a:extLst>
              <a:ext uri="{FF2B5EF4-FFF2-40B4-BE49-F238E27FC236}">
                <a16:creationId xmlns:a16="http://schemas.microsoft.com/office/drawing/2014/main" id="{12E3CF9C-B963-3540-A6B4-E031BF019C0F}"/>
              </a:ext>
            </a:extLst>
          </p:cNvPr>
          <p:cNvSpPr>
            <a:spLocks noGrp="1"/>
          </p:cNvSpPr>
          <p:nvPr>
            <p:ph type="body" sz="quarter" idx="3" hasCustomPrompt="1"/>
          </p:nvPr>
        </p:nvSpPr>
        <p:spPr>
          <a:xfrm>
            <a:off x="3520736" y="4552032"/>
            <a:ext cx="5183188" cy="823912"/>
          </a:xfrm>
        </p:spPr>
        <p:txBody>
          <a:bodyPr anchor="b"/>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Date, Conference</a:t>
            </a:r>
          </a:p>
        </p:txBody>
      </p:sp>
      <p:sp>
        <p:nvSpPr>
          <p:cNvPr id="7" name="Date Placeholder 6">
            <a:extLst>
              <a:ext uri="{FF2B5EF4-FFF2-40B4-BE49-F238E27FC236}">
                <a16:creationId xmlns:a16="http://schemas.microsoft.com/office/drawing/2014/main" id="{AAAAFDEE-948E-4446-BDE8-526CD2B5AE8D}"/>
              </a:ext>
            </a:extLst>
          </p:cNvPr>
          <p:cNvSpPr>
            <a:spLocks noGrp="1"/>
          </p:cNvSpPr>
          <p:nvPr>
            <p:ph type="dt" sz="half" idx="10"/>
          </p:nvPr>
        </p:nvSpPr>
        <p:spPr/>
        <p:txBody>
          <a:bodyPr/>
          <a:lstStyle/>
          <a:p>
            <a:fld id="{EDC4F30A-7E22-CB4E-91A2-012FD870FDD5}" type="datetime1">
              <a:rPr lang="en-US" smtClean="0"/>
              <a:t>1/22/2023</a:t>
            </a:fld>
            <a:endParaRPr lang="en-US"/>
          </a:p>
        </p:txBody>
      </p:sp>
      <p:sp>
        <p:nvSpPr>
          <p:cNvPr id="8" name="Footer Placeholder 7">
            <a:extLst>
              <a:ext uri="{FF2B5EF4-FFF2-40B4-BE49-F238E27FC236}">
                <a16:creationId xmlns:a16="http://schemas.microsoft.com/office/drawing/2014/main" id="{27F569A4-445D-0A49-8ABD-75D492603554}"/>
              </a:ext>
            </a:extLst>
          </p:cNvPr>
          <p:cNvSpPr>
            <a:spLocks noGrp="1"/>
          </p:cNvSpPr>
          <p:nvPr>
            <p:ph type="ftr" sz="quarter" idx="11"/>
          </p:nvPr>
        </p:nvSpPr>
        <p:spPr/>
        <p:txBody>
          <a:bodyPr/>
          <a:lstStyle/>
          <a:p>
            <a:endParaRPr lang="en-US"/>
          </a:p>
        </p:txBody>
      </p:sp>
      <p:pic>
        <p:nvPicPr>
          <p:cNvPr id="10" name="Picture 9" descr="A close up of a logo&#10;&#10;Description automatically generated">
            <a:extLst>
              <a:ext uri="{FF2B5EF4-FFF2-40B4-BE49-F238E27FC236}">
                <a16:creationId xmlns:a16="http://schemas.microsoft.com/office/drawing/2014/main" id="{BD071624-6A52-6F42-AF41-2579C454DEA7}"/>
              </a:ext>
            </a:extLst>
          </p:cNvPr>
          <p:cNvPicPr>
            <a:picLocks noChangeAspect="1"/>
          </p:cNvPicPr>
          <p:nvPr userDrawn="1"/>
        </p:nvPicPr>
        <p:blipFill>
          <a:blip r:embed="rId2"/>
          <a:stretch>
            <a:fillRect/>
          </a:stretch>
        </p:blipFill>
        <p:spPr>
          <a:xfrm>
            <a:off x="9592619" y="0"/>
            <a:ext cx="1783863" cy="1783863"/>
          </a:xfrm>
          <a:prstGeom prst="rect">
            <a:avLst/>
          </a:prstGeom>
        </p:spPr>
      </p:pic>
      <p:pic>
        <p:nvPicPr>
          <p:cNvPr id="11" name="Picture 10" descr="A picture containing food, drawing, shirt&#10;&#10;Description automatically generated">
            <a:extLst>
              <a:ext uri="{FF2B5EF4-FFF2-40B4-BE49-F238E27FC236}">
                <a16:creationId xmlns:a16="http://schemas.microsoft.com/office/drawing/2014/main" id="{CE876928-13DC-2448-8BEF-C95A78F1ACAC}"/>
              </a:ext>
            </a:extLst>
          </p:cNvPr>
          <p:cNvPicPr>
            <a:picLocks noChangeAspect="1"/>
          </p:cNvPicPr>
          <p:nvPr userDrawn="1"/>
        </p:nvPicPr>
        <p:blipFill>
          <a:blip r:embed="rId3"/>
          <a:stretch>
            <a:fillRect/>
          </a:stretch>
        </p:blipFill>
        <p:spPr>
          <a:xfrm>
            <a:off x="854530" y="260848"/>
            <a:ext cx="1783862" cy="1262166"/>
          </a:xfrm>
          <a:prstGeom prst="rect">
            <a:avLst/>
          </a:prstGeom>
        </p:spPr>
      </p:pic>
    </p:spTree>
    <p:extLst>
      <p:ext uri="{BB962C8B-B14F-4D97-AF65-F5344CB8AC3E}">
        <p14:creationId xmlns:p14="http://schemas.microsoft.com/office/powerpoint/2010/main" val="1524593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C68A53F-CEAC-9E46-8185-81ABF0ED6696}"/>
              </a:ext>
            </a:extLst>
          </p:cNvPr>
          <p:cNvSpPr/>
          <p:nvPr userDrawn="1"/>
        </p:nvSpPr>
        <p:spPr>
          <a:xfrm>
            <a:off x="94944" y="0"/>
            <a:ext cx="249382" cy="6858000"/>
          </a:xfrm>
          <a:prstGeom prst="rect">
            <a:avLst/>
          </a:prstGeom>
          <a:solidFill>
            <a:srgbClr val="930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food, drawing, shirt&#10;&#10;Description automatically generated">
            <a:extLst>
              <a:ext uri="{FF2B5EF4-FFF2-40B4-BE49-F238E27FC236}">
                <a16:creationId xmlns:a16="http://schemas.microsoft.com/office/drawing/2014/main" id="{7D603C79-BB75-1141-84D9-90417BB248DB}"/>
              </a:ext>
            </a:extLst>
          </p:cNvPr>
          <p:cNvPicPr>
            <a:picLocks noChangeAspect="1"/>
          </p:cNvPicPr>
          <p:nvPr userDrawn="1"/>
        </p:nvPicPr>
        <p:blipFill rotWithShape="1">
          <a:blip r:embed="rId2"/>
          <a:srcRect t="62423" b="-1"/>
          <a:stretch/>
        </p:blipFill>
        <p:spPr>
          <a:xfrm>
            <a:off x="11072781" y="6512168"/>
            <a:ext cx="1056939" cy="281023"/>
          </a:xfrm>
          <a:prstGeom prst="rect">
            <a:avLst/>
          </a:prstGeom>
        </p:spPr>
      </p:pic>
      <p:sp>
        <p:nvSpPr>
          <p:cNvPr id="12" name="Text Placeholder 2">
            <a:extLst>
              <a:ext uri="{FF2B5EF4-FFF2-40B4-BE49-F238E27FC236}">
                <a16:creationId xmlns:a16="http://schemas.microsoft.com/office/drawing/2014/main" id="{A50DB191-275E-B240-AE86-E2D4C54AAB33}"/>
              </a:ext>
            </a:extLst>
          </p:cNvPr>
          <p:cNvSpPr>
            <a:spLocks noGrp="1"/>
          </p:cNvSpPr>
          <p:nvPr>
            <p:ph type="body" idx="1" hasCustomPrompt="1"/>
          </p:nvPr>
        </p:nvSpPr>
        <p:spPr>
          <a:xfrm>
            <a:off x="541976" y="103381"/>
            <a:ext cx="9855014" cy="750093"/>
          </a:xfrm>
        </p:spPr>
        <p:txBody>
          <a:bodyPr>
            <a:normAutofit/>
          </a:bodyPr>
          <a:lstStyle>
            <a:lvl1pPr marL="0" indent="0" algn="l">
              <a:buNone/>
              <a:defRPr sz="4500">
                <a:solidFill>
                  <a:schemeClr val="tx1"/>
                </a:solidFill>
                <a:latin typeface="Times"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pic>
        <p:nvPicPr>
          <p:cNvPr id="13" name="Picture 12" descr="A close up of a logo&#10;&#10;Description automatically generated">
            <a:extLst>
              <a:ext uri="{FF2B5EF4-FFF2-40B4-BE49-F238E27FC236}">
                <a16:creationId xmlns:a16="http://schemas.microsoft.com/office/drawing/2014/main" id="{F63E6E76-C4F0-8346-BFEB-3E1D8332DA74}"/>
              </a:ext>
            </a:extLst>
          </p:cNvPr>
          <p:cNvPicPr>
            <a:picLocks noChangeAspect="1"/>
          </p:cNvPicPr>
          <p:nvPr userDrawn="1"/>
        </p:nvPicPr>
        <p:blipFill>
          <a:blip r:embed="rId3"/>
          <a:stretch>
            <a:fillRect/>
          </a:stretch>
        </p:blipFill>
        <p:spPr>
          <a:xfrm>
            <a:off x="11327188" y="-6088"/>
            <a:ext cx="885319" cy="885319"/>
          </a:xfrm>
          <a:prstGeom prst="rect">
            <a:avLst/>
          </a:prstGeom>
        </p:spPr>
      </p:pic>
      <p:sp>
        <p:nvSpPr>
          <p:cNvPr id="14" name="Date Placeholder 13">
            <a:extLst>
              <a:ext uri="{FF2B5EF4-FFF2-40B4-BE49-F238E27FC236}">
                <a16:creationId xmlns:a16="http://schemas.microsoft.com/office/drawing/2014/main" id="{C8A7039D-B2DB-C74D-8088-608E4B98BBE3}"/>
              </a:ext>
            </a:extLst>
          </p:cNvPr>
          <p:cNvSpPr>
            <a:spLocks noGrp="1"/>
          </p:cNvSpPr>
          <p:nvPr>
            <p:ph type="dt" sz="half" idx="10"/>
          </p:nvPr>
        </p:nvSpPr>
        <p:spPr/>
        <p:txBody>
          <a:bodyPr/>
          <a:lstStyle/>
          <a:p>
            <a:fld id="{1785D9FF-B758-2B49-8BD6-4B9420C9AB90}" type="datetime1">
              <a:rPr lang="en-US" smtClean="0"/>
              <a:t>1/22/2023</a:t>
            </a:fld>
            <a:endParaRPr lang="en-US"/>
          </a:p>
        </p:txBody>
      </p:sp>
      <p:sp>
        <p:nvSpPr>
          <p:cNvPr id="15" name="Footer Placeholder 14">
            <a:extLst>
              <a:ext uri="{FF2B5EF4-FFF2-40B4-BE49-F238E27FC236}">
                <a16:creationId xmlns:a16="http://schemas.microsoft.com/office/drawing/2014/main" id="{274001F6-8259-CB45-8D3C-BF78553B044C}"/>
              </a:ext>
            </a:extLst>
          </p:cNvPr>
          <p:cNvSpPr>
            <a:spLocks noGrp="1"/>
          </p:cNvSpPr>
          <p:nvPr>
            <p:ph type="ftr" sz="quarter" idx="11"/>
          </p:nvPr>
        </p:nvSpPr>
        <p:spPr/>
        <p:txBody>
          <a:bodyPr/>
          <a:lstStyle/>
          <a:p>
            <a:endParaRPr lang="en-US"/>
          </a:p>
        </p:txBody>
      </p:sp>
      <p:sp>
        <p:nvSpPr>
          <p:cNvPr id="16" name="Slide Number Placeholder 15">
            <a:extLst>
              <a:ext uri="{FF2B5EF4-FFF2-40B4-BE49-F238E27FC236}">
                <a16:creationId xmlns:a16="http://schemas.microsoft.com/office/drawing/2014/main" id="{66F2CE83-F1E5-C14E-8346-BC7E94B163D5}"/>
              </a:ext>
            </a:extLst>
          </p:cNvPr>
          <p:cNvSpPr>
            <a:spLocks noGrp="1"/>
          </p:cNvSpPr>
          <p:nvPr>
            <p:ph type="sldNum" sz="quarter" idx="12"/>
          </p:nvPr>
        </p:nvSpPr>
        <p:spPr>
          <a:xfrm>
            <a:off x="-145214" y="6478587"/>
            <a:ext cx="569077" cy="365125"/>
          </a:xfrm>
        </p:spPr>
        <p:txBody>
          <a:bodyPr/>
          <a:lstStyle>
            <a:lvl1pPr>
              <a:defRPr>
                <a:solidFill>
                  <a:schemeClr val="bg1"/>
                </a:solidFill>
              </a:defRPr>
            </a:lvl1pPr>
          </a:lstStyle>
          <a:p>
            <a:pPr algn="r"/>
            <a:fld id="{3D78CF80-E55C-904B-9CBD-E4C82074FD1C}" type="slidenum">
              <a:rPr lang="en-US" smtClean="0"/>
              <a:pPr algn="r"/>
              <a:t>‹#›</a:t>
            </a:fld>
            <a:endParaRPr lang="en-US" dirty="0"/>
          </a:p>
        </p:txBody>
      </p:sp>
    </p:spTree>
    <p:extLst>
      <p:ext uri="{BB962C8B-B14F-4D97-AF65-F5344CB8AC3E}">
        <p14:creationId xmlns:p14="http://schemas.microsoft.com/office/powerpoint/2010/main" val="474988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C68A53F-CEAC-9E46-8185-81ABF0ED6696}"/>
              </a:ext>
            </a:extLst>
          </p:cNvPr>
          <p:cNvSpPr/>
          <p:nvPr userDrawn="1"/>
        </p:nvSpPr>
        <p:spPr>
          <a:xfrm>
            <a:off x="94944" y="0"/>
            <a:ext cx="249382" cy="6858000"/>
          </a:xfrm>
          <a:prstGeom prst="rect">
            <a:avLst/>
          </a:prstGeom>
          <a:solidFill>
            <a:srgbClr val="930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rawing of a person&#10;&#10;Description automatically generated">
            <a:extLst>
              <a:ext uri="{FF2B5EF4-FFF2-40B4-BE49-F238E27FC236}">
                <a16:creationId xmlns:a16="http://schemas.microsoft.com/office/drawing/2014/main" id="{8AB67142-DFC4-9549-A8EC-A098B299EC40}"/>
              </a:ext>
            </a:extLst>
          </p:cNvPr>
          <p:cNvPicPr>
            <a:picLocks noChangeAspect="1"/>
          </p:cNvPicPr>
          <p:nvPr userDrawn="1"/>
        </p:nvPicPr>
        <p:blipFill rotWithShape="1">
          <a:blip r:embed="rId2"/>
          <a:srcRect l="14162"/>
          <a:stretch/>
        </p:blipFill>
        <p:spPr>
          <a:xfrm>
            <a:off x="2278412" y="516777"/>
            <a:ext cx="7635175" cy="3226548"/>
          </a:xfrm>
          <a:prstGeom prst="rect">
            <a:avLst/>
          </a:prstGeom>
        </p:spPr>
      </p:pic>
      <p:sp>
        <p:nvSpPr>
          <p:cNvPr id="8" name="TextBox 7">
            <a:extLst>
              <a:ext uri="{FF2B5EF4-FFF2-40B4-BE49-F238E27FC236}">
                <a16:creationId xmlns:a16="http://schemas.microsoft.com/office/drawing/2014/main" id="{92BC04D7-6FA6-EF43-B7CA-D8A5E0406E1A}"/>
              </a:ext>
            </a:extLst>
          </p:cNvPr>
          <p:cNvSpPr txBox="1"/>
          <p:nvPr userDrawn="1"/>
        </p:nvSpPr>
        <p:spPr>
          <a:xfrm>
            <a:off x="2681287" y="4948191"/>
            <a:ext cx="1922321" cy="707886"/>
          </a:xfrm>
          <a:prstGeom prst="rect">
            <a:avLst/>
          </a:prstGeom>
          <a:noFill/>
        </p:spPr>
        <p:txBody>
          <a:bodyPr wrap="none" rtlCol="0">
            <a:spAutoFit/>
          </a:bodyPr>
          <a:lstStyle/>
          <a:p>
            <a:r>
              <a:rPr lang="en-US" sz="4000" dirty="0">
                <a:latin typeface="Times" pitchFamily="2" charset="0"/>
                <a:cs typeface="Times New Roman" panose="02020603050405020304" pitchFamily="18" charset="0"/>
              </a:rPr>
              <a:t>Contact</a:t>
            </a:r>
            <a:r>
              <a:rPr lang="en-US" sz="4000" dirty="0">
                <a:latin typeface="Times New Roman" panose="02020603050405020304" pitchFamily="18" charset="0"/>
                <a:cs typeface="Times New Roman" panose="02020603050405020304" pitchFamily="18" charset="0"/>
              </a:rPr>
              <a:t>:</a:t>
            </a:r>
          </a:p>
        </p:txBody>
      </p:sp>
      <p:sp>
        <p:nvSpPr>
          <p:cNvPr id="9" name="Title 8">
            <a:extLst>
              <a:ext uri="{FF2B5EF4-FFF2-40B4-BE49-F238E27FC236}">
                <a16:creationId xmlns:a16="http://schemas.microsoft.com/office/drawing/2014/main" id="{837AAE5A-2D68-364D-9F43-24A8C857B6B0}"/>
              </a:ext>
            </a:extLst>
          </p:cNvPr>
          <p:cNvSpPr>
            <a:spLocks noGrp="1"/>
          </p:cNvSpPr>
          <p:nvPr>
            <p:ph type="title" hasCustomPrompt="1"/>
          </p:nvPr>
        </p:nvSpPr>
        <p:spPr>
          <a:xfrm>
            <a:off x="4738686" y="4780686"/>
            <a:ext cx="6034089" cy="1042895"/>
          </a:xfrm>
        </p:spPr>
        <p:txBody>
          <a:bodyPr/>
          <a:lstStyle>
            <a:lvl1pPr>
              <a:defRPr>
                <a:latin typeface="Times" pitchFamily="2" charset="0"/>
              </a:defRPr>
            </a:lvl1pPr>
          </a:lstStyle>
          <a:p>
            <a:r>
              <a:rPr lang="en-US" dirty="0"/>
              <a:t>Contact Info</a:t>
            </a:r>
          </a:p>
        </p:txBody>
      </p:sp>
    </p:spTree>
    <p:extLst>
      <p:ext uri="{BB962C8B-B14F-4D97-AF65-F5344CB8AC3E}">
        <p14:creationId xmlns:p14="http://schemas.microsoft.com/office/powerpoint/2010/main" val="23362456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6A70B5-745C-A24E-95C6-A2DCAAEF5A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4183CE-1B39-B94C-BDE3-17CBD0F9F3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8BBD24-AA4D-E343-84C7-FEAAFD1F0B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85D9FF-B758-2B49-8BD6-4B9420C9AB90}" type="datetime1">
              <a:rPr lang="en-US" smtClean="0"/>
              <a:t>1/22/2023</a:t>
            </a:fld>
            <a:endParaRPr lang="en-US"/>
          </a:p>
        </p:txBody>
      </p:sp>
      <p:sp>
        <p:nvSpPr>
          <p:cNvPr id="5" name="Footer Placeholder 4">
            <a:extLst>
              <a:ext uri="{FF2B5EF4-FFF2-40B4-BE49-F238E27FC236}">
                <a16:creationId xmlns:a16="http://schemas.microsoft.com/office/drawing/2014/main" id="{E82E70D6-1F3E-D540-A1A6-FC0D154015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a:extLst>
              <a:ext uri="{FF2B5EF4-FFF2-40B4-BE49-F238E27FC236}">
                <a16:creationId xmlns:a16="http://schemas.microsoft.com/office/drawing/2014/main" id="{4644C380-8F06-D642-96BB-8C7EA6DC59DA}"/>
              </a:ext>
            </a:extLst>
          </p:cNvPr>
          <p:cNvSpPr>
            <a:spLocks noGrp="1"/>
          </p:cNvSpPr>
          <p:nvPr>
            <p:ph type="sldNum" sz="quarter" idx="4"/>
          </p:nvPr>
        </p:nvSpPr>
        <p:spPr>
          <a:xfrm>
            <a:off x="8956430" y="6356350"/>
            <a:ext cx="2743200" cy="365125"/>
          </a:xfrm>
          <a:prstGeom prst="rect">
            <a:avLst/>
          </a:prstGeom>
        </p:spPr>
        <p:txBody>
          <a:bodyPr/>
          <a:lstStyle/>
          <a:p>
            <a:pPr algn="r"/>
            <a:fld id="{3D78CF80-E55C-904B-9CBD-E4C82074FD1C}" type="slidenum">
              <a:rPr lang="en-US" smtClean="0"/>
              <a:pPr algn="r"/>
              <a:t>‹#›</a:t>
            </a:fld>
            <a:endParaRPr lang="en-US" dirty="0"/>
          </a:p>
        </p:txBody>
      </p:sp>
    </p:spTree>
    <p:extLst>
      <p:ext uri="{BB962C8B-B14F-4D97-AF65-F5344CB8AC3E}">
        <p14:creationId xmlns:p14="http://schemas.microsoft.com/office/powerpoint/2010/main" val="629421391"/>
      </p:ext>
    </p:extLst>
  </p:cSld>
  <p:clrMap bg1="lt1" tx1="dk1" bg2="lt2" tx2="dk2" accent1="accent1" accent2="accent2" accent3="accent3" accent4="accent4" accent5="accent5" accent6="accent6" hlink="hlink" folHlink="folHlink"/>
  <p:sldLayoutIdLst>
    <p:sldLayoutId id="2147483653" r:id="rId1"/>
    <p:sldLayoutId id="2147483650" r:id="rId2"/>
    <p:sldLayoutId id="2147483654"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jp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60.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mailto:Jun.Chen@sdsu.edu" TargetMode="External"/><Relationship Id="rId2" Type="http://schemas.openxmlformats.org/officeDocument/2006/relationships/hyperlink" Target="mailto:jxiang9143@sdsu.edu"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customXml" Target="../ink/ink3.xml"/><Relationship Id="rId5" Type="http://schemas.openxmlformats.org/officeDocument/2006/relationships/customXml" Target="../ink/ink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customXml" Target="../ink/ink4.xml"/><Relationship Id="rId13" Type="http://schemas.openxmlformats.org/officeDocument/2006/relationships/image" Target="../media/image12.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customXml" Target="../ink/ink6.xml"/><Relationship Id="rId17" Type="http://schemas.openxmlformats.org/officeDocument/2006/relationships/image" Target="../media/image4.png"/><Relationship Id="rId2" Type="http://schemas.openxmlformats.org/officeDocument/2006/relationships/notesSlide" Target="../notesSlides/notesSlide3.xml"/><Relationship Id="rId16" Type="http://schemas.openxmlformats.org/officeDocument/2006/relationships/customXml" Target="../ink/ink8.xml"/><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1.png"/><Relationship Id="rId5" Type="http://schemas.openxmlformats.org/officeDocument/2006/relationships/image" Target="../media/image7.png"/><Relationship Id="rId15" Type="http://schemas.openxmlformats.org/officeDocument/2006/relationships/image" Target="../media/image13.png"/><Relationship Id="rId10" Type="http://schemas.openxmlformats.org/officeDocument/2006/relationships/customXml" Target="../ink/ink5.xml"/><Relationship Id="rId4" Type="http://schemas.openxmlformats.org/officeDocument/2006/relationships/image" Target="../media/image6.png"/><Relationship Id="rId9" Type="http://schemas.openxmlformats.org/officeDocument/2006/relationships/image" Target="../media/image10.png"/><Relationship Id="rId14" Type="http://schemas.openxmlformats.org/officeDocument/2006/relationships/customXml" Target="../ink/ink7.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20498-A07A-AC43-802C-59C4670C31D1}"/>
              </a:ext>
            </a:extLst>
          </p:cNvPr>
          <p:cNvSpPr>
            <a:spLocks noGrp="1"/>
          </p:cNvSpPr>
          <p:nvPr>
            <p:ph type="title"/>
          </p:nvPr>
        </p:nvSpPr>
        <p:spPr/>
        <p:txBody>
          <a:bodyPr/>
          <a:lstStyle/>
          <a:p>
            <a:r>
              <a:rPr lang="en-US" dirty="0"/>
              <a:t>Landing Trajectory Prediction for UAS Based on Generative Adversarial Network</a:t>
            </a:r>
          </a:p>
        </p:txBody>
      </p:sp>
      <p:sp>
        <p:nvSpPr>
          <p:cNvPr id="3" name="Text Placeholder 2">
            <a:extLst>
              <a:ext uri="{FF2B5EF4-FFF2-40B4-BE49-F238E27FC236}">
                <a16:creationId xmlns:a16="http://schemas.microsoft.com/office/drawing/2014/main" id="{9BC61396-4ED6-314F-BBCF-4F79EE72F93A}"/>
              </a:ext>
            </a:extLst>
          </p:cNvPr>
          <p:cNvSpPr>
            <a:spLocks noGrp="1"/>
          </p:cNvSpPr>
          <p:nvPr>
            <p:ph type="body" idx="1"/>
          </p:nvPr>
        </p:nvSpPr>
        <p:spPr>
          <a:xfrm>
            <a:off x="857706" y="3730517"/>
            <a:ext cx="10515600" cy="2092214"/>
          </a:xfrm>
        </p:spPr>
        <p:txBody>
          <a:bodyPr/>
          <a:lstStyle/>
          <a:p>
            <a:r>
              <a:rPr lang="en-US" sz="2000" dirty="0"/>
              <a:t>Jun Xiang, Ph.D. Student</a:t>
            </a:r>
          </a:p>
          <a:p>
            <a:r>
              <a:rPr lang="en-US" sz="2000" dirty="0"/>
              <a:t>Drake </a:t>
            </a:r>
            <a:r>
              <a:rPr lang="en-US" sz="2000" dirty="0" err="1"/>
              <a:t>Essick</a:t>
            </a:r>
            <a:r>
              <a:rPr lang="en-US" sz="2000" dirty="0"/>
              <a:t>, Undergraduate student</a:t>
            </a:r>
          </a:p>
          <a:p>
            <a:r>
              <a:rPr lang="en-US" sz="2000" dirty="0"/>
              <a:t>Luiz Gonzalez Bautista, Undergraduate student</a:t>
            </a:r>
          </a:p>
          <a:p>
            <a:r>
              <a:rPr lang="en-US" sz="2000" dirty="0" err="1"/>
              <a:t>Junfei</a:t>
            </a:r>
            <a:r>
              <a:rPr lang="en-US" sz="2000" dirty="0"/>
              <a:t> Xie, Associate Professor</a:t>
            </a:r>
          </a:p>
          <a:p>
            <a:r>
              <a:rPr lang="en-US" sz="2000" dirty="0"/>
              <a:t>Jun Chen, Assistant Professor</a:t>
            </a:r>
          </a:p>
          <a:p>
            <a:r>
              <a:rPr lang="en-US" sz="2000" dirty="0"/>
              <a:t> Department of Aerospace Engineering, Department of Electrical and Computer Engineering, SDSU </a:t>
            </a:r>
          </a:p>
        </p:txBody>
      </p:sp>
      <p:sp>
        <p:nvSpPr>
          <p:cNvPr id="4" name="Text Placeholder 3">
            <a:extLst>
              <a:ext uri="{FF2B5EF4-FFF2-40B4-BE49-F238E27FC236}">
                <a16:creationId xmlns:a16="http://schemas.microsoft.com/office/drawing/2014/main" id="{EA639F7E-B805-4E4B-A471-F36AE8088B80}"/>
              </a:ext>
            </a:extLst>
          </p:cNvPr>
          <p:cNvSpPr>
            <a:spLocks noGrp="1"/>
          </p:cNvSpPr>
          <p:nvPr>
            <p:ph type="body" sz="quarter" idx="3"/>
          </p:nvPr>
        </p:nvSpPr>
        <p:spPr>
          <a:xfrm>
            <a:off x="3520736" y="5638361"/>
            <a:ext cx="5183188" cy="823912"/>
          </a:xfrm>
        </p:spPr>
        <p:txBody>
          <a:bodyPr/>
          <a:lstStyle/>
          <a:p>
            <a:r>
              <a:rPr lang="en-US" dirty="0">
                <a:latin typeface="Times New Roman" panose="02020603050405020304" pitchFamily="18" charset="0"/>
                <a:cs typeface="Times New Roman" panose="02020603050405020304" pitchFamily="18" charset="0"/>
              </a:rPr>
              <a:t>AIAA SciTech Forum 2023</a:t>
            </a:r>
          </a:p>
        </p:txBody>
      </p:sp>
      <p:sp>
        <p:nvSpPr>
          <p:cNvPr id="5" name="TextBox 4">
            <a:extLst>
              <a:ext uri="{FF2B5EF4-FFF2-40B4-BE49-F238E27FC236}">
                <a16:creationId xmlns:a16="http://schemas.microsoft.com/office/drawing/2014/main" id="{961BFE72-5DF3-9948-8B76-93BE86780246}"/>
              </a:ext>
            </a:extLst>
          </p:cNvPr>
          <p:cNvSpPr txBox="1"/>
          <p:nvPr/>
        </p:nvSpPr>
        <p:spPr>
          <a:xfrm>
            <a:off x="310244" y="6534256"/>
            <a:ext cx="11604171" cy="276999"/>
          </a:xfrm>
          <a:prstGeom prst="rect">
            <a:avLst/>
          </a:prstGeom>
          <a:noFill/>
        </p:spPr>
        <p:txBody>
          <a:bodyPr wrap="square" rtlCol="0">
            <a:spAutoFit/>
          </a:bodyPr>
          <a:lstStyle/>
          <a:p>
            <a:pPr algn="just"/>
            <a:r>
              <a:rPr lang="en-US" sz="1200" b="0" i="1" dirty="0">
                <a:solidFill>
                  <a:srgbClr val="1D1C1D"/>
                </a:solidFill>
                <a:effectLst/>
                <a:latin typeface="Slack-Lato"/>
              </a:rPr>
              <a:t>Copyright © by Jun Xiang and Jun Chen. Published by the American Institute of Aeronautics and Astronautics, Inc., with permission.</a:t>
            </a:r>
            <a:r>
              <a:rPr lang="en-US" sz="1200" b="1" dirty="0"/>
              <a:t> </a:t>
            </a:r>
          </a:p>
        </p:txBody>
      </p:sp>
    </p:spTree>
    <p:extLst>
      <p:ext uri="{BB962C8B-B14F-4D97-AF65-F5344CB8AC3E}">
        <p14:creationId xmlns:p14="http://schemas.microsoft.com/office/powerpoint/2010/main" val="3710741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607C474-466F-4D09-9936-B470E1E675D0}"/>
              </a:ext>
            </a:extLst>
          </p:cNvPr>
          <p:cNvSpPr>
            <a:spLocks noGrp="1"/>
          </p:cNvSpPr>
          <p:nvPr>
            <p:ph type="body" idx="1"/>
          </p:nvPr>
        </p:nvSpPr>
        <p:spPr/>
        <p:txBody>
          <a:bodyPr/>
          <a:lstStyle/>
          <a:p>
            <a:r>
              <a:rPr lang="en-US" dirty="0"/>
              <a:t>Datasets(real)</a:t>
            </a:r>
          </a:p>
        </p:txBody>
      </p:sp>
      <p:sp>
        <p:nvSpPr>
          <p:cNvPr id="3" name="Slide Number Placeholder 2">
            <a:extLst>
              <a:ext uri="{FF2B5EF4-FFF2-40B4-BE49-F238E27FC236}">
                <a16:creationId xmlns:a16="http://schemas.microsoft.com/office/drawing/2014/main" id="{1C6AF051-50AE-4E12-B3F5-3348F318A3D2}"/>
              </a:ext>
            </a:extLst>
          </p:cNvPr>
          <p:cNvSpPr>
            <a:spLocks noGrp="1"/>
          </p:cNvSpPr>
          <p:nvPr>
            <p:ph type="sldNum" sz="quarter" idx="12"/>
          </p:nvPr>
        </p:nvSpPr>
        <p:spPr/>
        <p:txBody>
          <a:bodyPr/>
          <a:lstStyle/>
          <a:p>
            <a:pPr algn="r"/>
            <a:fld id="{3D78CF80-E55C-904B-9CBD-E4C82074FD1C}" type="slidenum">
              <a:rPr lang="en-US" smtClean="0"/>
              <a:pPr algn="r"/>
              <a:t>10</a:t>
            </a:fld>
            <a:endParaRPr lang="en-US" dirty="0"/>
          </a:p>
        </p:txBody>
      </p:sp>
      <p:sp>
        <p:nvSpPr>
          <p:cNvPr id="5" name="TextBox 4">
            <a:extLst>
              <a:ext uri="{FF2B5EF4-FFF2-40B4-BE49-F238E27FC236}">
                <a16:creationId xmlns:a16="http://schemas.microsoft.com/office/drawing/2014/main" id="{7D93E3EE-88D3-451A-B529-CB0149C6655C}"/>
              </a:ext>
            </a:extLst>
          </p:cNvPr>
          <p:cNvSpPr txBox="1"/>
          <p:nvPr/>
        </p:nvSpPr>
        <p:spPr>
          <a:xfrm>
            <a:off x="7168781" y="853474"/>
            <a:ext cx="461665" cy="2185001"/>
          </a:xfrm>
          <a:prstGeom prst="rect">
            <a:avLst/>
          </a:prstGeom>
          <a:noFill/>
        </p:spPr>
        <p:txBody>
          <a:bodyPr vert="eaVert" wrap="square" rtlCol="0">
            <a:spAutoFit/>
          </a:bodyPr>
          <a:lstStyle/>
          <a:p>
            <a:endParaRPr lang="en-US" dirty="0"/>
          </a:p>
        </p:txBody>
      </p:sp>
      <p:pic>
        <p:nvPicPr>
          <p:cNvPr id="11" name="Picture 10" descr="Chart&#10;&#10;Description automatically generated">
            <a:extLst>
              <a:ext uri="{FF2B5EF4-FFF2-40B4-BE49-F238E27FC236}">
                <a16:creationId xmlns:a16="http://schemas.microsoft.com/office/drawing/2014/main" id="{6D2331CD-5C63-17F9-8E9F-62108FF8B835}"/>
              </a:ext>
            </a:extLst>
          </p:cNvPr>
          <p:cNvPicPr>
            <a:picLocks noChangeAspect="1"/>
          </p:cNvPicPr>
          <p:nvPr/>
        </p:nvPicPr>
        <p:blipFill>
          <a:blip r:embed="rId3"/>
          <a:stretch>
            <a:fillRect/>
          </a:stretch>
        </p:blipFill>
        <p:spPr>
          <a:xfrm>
            <a:off x="761990" y="1548413"/>
            <a:ext cx="5334010" cy="4001016"/>
          </a:xfrm>
          <a:prstGeom prst="rect">
            <a:avLst/>
          </a:prstGeom>
        </p:spPr>
      </p:pic>
      <p:pic>
        <p:nvPicPr>
          <p:cNvPr id="13" name="Picture 12" descr="A picture containing LEGO, toy&#10;&#10;Description automatically generated">
            <a:extLst>
              <a:ext uri="{FF2B5EF4-FFF2-40B4-BE49-F238E27FC236}">
                <a16:creationId xmlns:a16="http://schemas.microsoft.com/office/drawing/2014/main" id="{4A11A8EE-CB5F-CA1B-D6FC-99FBA7D6BAFD}"/>
              </a:ext>
            </a:extLst>
          </p:cNvPr>
          <p:cNvPicPr>
            <a:picLocks noChangeAspect="1"/>
          </p:cNvPicPr>
          <p:nvPr/>
        </p:nvPicPr>
        <p:blipFill>
          <a:blip r:embed="rId4"/>
          <a:stretch>
            <a:fillRect/>
          </a:stretch>
        </p:blipFill>
        <p:spPr>
          <a:xfrm>
            <a:off x="6096000" y="1259174"/>
            <a:ext cx="5924048" cy="4339652"/>
          </a:xfrm>
          <a:prstGeom prst="rect">
            <a:avLst/>
          </a:prstGeom>
        </p:spPr>
      </p:pic>
      <p:sp>
        <p:nvSpPr>
          <p:cNvPr id="4" name="TextBox 3">
            <a:extLst>
              <a:ext uri="{FF2B5EF4-FFF2-40B4-BE49-F238E27FC236}">
                <a16:creationId xmlns:a16="http://schemas.microsoft.com/office/drawing/2014/main" id="{14845592-9F40-429D-DE44-B990BE94A9BD}"/>
              </a:ext>
            </a:extLst>
          </p:cNvPr>
          <p:cNvSpPr txBox="1"/>
          <p:nvPr/>
        </p:nvSpPr>
        <p:spPr>
          <a:xfrm>
            <a:off x="8049718" y="5598826"/>
            <a:ext cx="2743200" cy="369332"/>
          </a:xfrm>
          <a:prstGeom prst="rect">
            <a:avLst/>
          </a:prstGeom>
          <a:noFill/>
        </p:spPr>
        <p:txBody>
          <a:bodyPr wrap="square" rtlCol="0">
            <a:spAutoFit/>
          </a:bodyPr>
          <a:lstStyle/>
          <a:p>
            <a:r>
              <a:rPr lang="en-US" dirty="0"/>
              <a:t>Fig: modified </a:t>
            </a:r>
            <a:r>
              <a:rPr lang="en-US" dirty="0" err="1"/>
              <a:t>Dji</a:t>
            </a:r>
            <a:r>
              <a:rPr lang="en-US" dirty="0"/>
              <a:t> Tello</a:t>
            </a:r>
          </a:p>
        </p:txBody>
      </p:sp>
    </p:spTree>
    <p:extLst>
      <p:ext uri="{BB962C8B-B14F-4D97-AF65-F5344CB8AC3E}">
        <p14:creationId xmlns:p14="http://schemas.microsoft.com/office/powerpoint/2010/main" val="2845846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1E8702-3F00-41AE-92BB-7B7829E827FB}"/>
              </a:ext>
            </a:extLst>
          </p:cNvPr>
          <p:cNvSpPr>
            <a:spLocks noGrp="1"/>
          </p:cNvSpPr>
          <p:nvPr>
            <p:ph type="body" idx="1"/>
          </p:nvPr>
        </p:nvSpPr>
        <p:spPr/>
        <p:txBody>
          <a:bodyPr>
            <a:normAutofit/>
          </a:bodyPr>
          <a:lstStyle/>
          <a:p>
            <a:r>
              <a:rPr lang="en-US" dirty="0"/>
              <a:t>Results</a:t>
            </a:r>
          </a:p>
        </p:txBody>
      </p:sp>
      <p:sp>
        <p:nvSpPr>
          <p:cNvPr id="3" name="Slide Number Placeholder 2">
            <a:extLst>
              <a:ext uri="{FF2B5EF4-FFF2-40B4-BE49-F238E27FC236}">
                <a16:creationId xmlns:a16="http://schemas.microsoft.com/office/drawing/2014/main" id="{37464941-5C04-4887-8FA7-B528B89EB9BA}"/>
              </a:ext>
            </a:extLst>
          </p:cNvPr>
          <p:cNvSpPr>
            <a:spLocks noGrp="1"/>
          </p:cNvSpPr>
          <p:nvPr>
            <p:ph type="sldNum" sz="quarter" idx="12"/>
          </p:nvPr>
        </p:nvSpPr>
        <p:spPr/>
        <p:txBody>
          <a:bodyPr/>
          <a:lstStyle/>
          <a:p>
            <a:pPr algn="r"/>
            <a:fld id="{3D78CF80-E55C-904B-9CBD-E4C82074FD1C}" type="slidenum">
              <a:rPr lang="en-US" smtClean="0"/>
              <a:pPr algn="r"/>
              <a:t>11</a:t>
            </a:fld>
            <a:endParaRPr lang="en-US" dirty="0"/>
          </a:p>
        </p:txBody>
      </p:sp>
      <p:pic>
        <p:nvPicPr>
          <p:cNvPr id="9" name="Picture 8" descr="Chart&#10;&#10;Description automatically generated">
            <a:extLst>
              <a:ext uri="{FF2B5EF4-FFF2-40B4-BE49-F238E27FC236}">
                <a16:creationId xmlns:a16="http://schemas.microsoft.com/office/drawing/2014/main" id="{376C7D71-6039-EEB3-66DC-0B01109B62C6}"/>
              </a:ext>
            </a:extLst>
          </p:cNvPr>
          <p:cNvPicPr>
            <a:picLocks noChangeAspect="1"/>
          </p:cNvPicPr>
          <p:nvPr/>
        </p:nvPicPr>
        <p:blipFill>
          <a:blip r:embed="rId3"/>
          <a:stretch>
            <a:fillRect/>
          </a:stretch>
        </p:blipFill>
        <p:spPr>
          <a:xfrm>
            <a:off x="6920400" y="1168681"/>
            <a:ext cx="4634920" cy="4520635"/>
          </a:xfrm>
          <a:prstGeom prst="rect">
            <a:avLst/>
          </a:prstGeom>
        </p:spPr>
      </p:pic>
      <p:pic>
        <p:nvPicPr>
          <p:cNvPr id="11" name="Picture 10" descr="Chart&#10;&#10;Description automatically generated">
            <a:extLst>
              <a:ext uri="{FF2B5EF4-FFF2-40B4-BE49-F238E27FC236}">
                <a16:creationId xmlns:a16="http://schemas.microsoft.com/office/drawing/2014/main" id="{8EF885E9-AFE8-BEE9-6F6A-210EE90D66C5}"/>
              </a:ext>
            </a:extLst>
          </p:cNvPr>
          <p:cNvPicPr>
            <a:picLocks noChangeAspect="1"/>
          </p:cNvPicPr>
          <p:nvPr/>
        </p:nvPicPr>
        <p:blipFill>
          <a:blip r:embed="rId4"/>
          <a:stretch>
            <a:fillRect/>
          </a:stretch>
        </p:blipFill>
        <p:spPr>
          <a:xfrm>
            <a:off x="1461080" y="1168682"/>
            <a:ext cx="4634920" cy="4571428"/>
          </a:xfrm>
          <a:prstGeom prst="rect">
            <a:avLst/>
          </a:prstGeom>
        </p:spPr>
      </p:pic>
    </p:spTree>
    <p:extLst>
      <p:ext uri="{BB962C8B-B14F-4D97-AF65-F5344CB8AC3E}">
        <p14:creationId xmlns:p14="http://schemas.microsoft.com/office/powerpoint/2010/main" val="1050588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6A328FC-68A5-4B3C-922E-B1EE98400177}"/>
              </a:ext>
            </a:extLst>
          </p:cNvPr>
          <p:cNvSpPr>
            <a:spLocks noGrp="1"/>
          </p:cNvSpPr>
          <p:nvPr>
            <p:ph type="body" idx="1"/>
          </p:nvPr>
        </p:nvSpPr>
        <p:spPr/>
        <p:txBody>
          <a:bodyPr>
            <a:normAutofit fontScale="77500" lnSpcReduction="20000"/>
          </a:bodyPr>
          <a:lstStyle/>
          <a:p>
            <a:r>
              <a:rPr lang="en-US" dirty="0"/>
              <a:t>Results: Average Displacement Error performance</a:t>
            </a:r>
          </a:p>
        </p:txBody>
      </p:sp>
      <p:sp>
        <p:nvSpPr>
          <p:cNvPr id="3" name="Slide Number Placeholder 2">
            <a:extLst>
              <a:ext uri="{FF2B5EF4-FFF2-40B4-BE49-F238E27FC236}">
                <a16:creationId xmlns:a16="http://schemas.microsoft.com/office/drawing/2014/main" id="{7B094CA7-4F8D-4D05-9560-DCB707B085F7}"/>
              </a:ext>
            </a:extLst>
          </p:cNvPr>
          <p:cNvSpPr>
            <a:spLocks noGrp="1"/>
          </p:cNvSpPr>
          <p:nvPr>
            <p:ph type="sldNum" sz="quarter" idx="12"/>
          </p:nvPr>
        </p:nvSpPr>
        <p:spPr/>
        <p:txBody>
          <a:bodyPr/>
          <a:lstStyle/>
          <a:p>
            <a:pPr algn="r"/>
            <a:fld id="{3D78CF80-E55C-904B-9CBD-E4C82074FD1C}" type="slidenum">
              <a:rPr lang="en-US" smtClean="0"/>
              <a:pPr algn="r"/>
              <a:t>12</a:t>
            </a:fld>
            <a:endParaRPr lang="en-US" dirty="0"/>
          </a:p>
        </p:txBody>
      </p:sp>
      <p:pic>
        <p:nvPicPr>
          <p:cNvPr id="9" name="Picture 8">
            <a:extLst>
              <a:ext uri="{FF2B5EF4-FFF2-40B4-BE49-F238E27FC236}">
                <a16:creationId xmlns:a16="http://schemas.microsoft.com/office/drawing/2014/main" id="{AB881FEE-8DB6-DF71-65C5-371CB69F6D8D}"/>
              </a:ext>
            </a:extLst>
          </p:cNvPr>
          <p:cNvPicPr>
            <a:picLocks noChangeAspect="1"/>
          </p:cNvPicPr>
          <p:nvPr/>
        </p:nvPicPr>
        <p:blipFill>
          <a:blip r:embed="rId3"/>
          <a:stretch>
            <a:fillRect/>
          </a:stretch>
        </p:blipFill>
        <p:spPr>
          <a:xfrm>
            <a:off x="1609099" y="1996633"/>
            <a:ext cx="8973802" cy="4067743"/>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333FD15-6943-90AB-B9A4-A090F11EC26F}"/>
                  </a:ext>
                </a:extLst>
              </p:cNvPr>
              <p:cNvSpPr txBox="1"/>
              <p:nvPr/>
            </p:nvSpPr>
            <p:spPr>
              <a:xfrm>
                <a:off x="2746948" y="1056459"/>
                <a:ext cx="7101590" cy="73718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i="1" smtClean="0">
                          <a:latin typeface="Cambria Math" panose="02040503050406030204" pitchFamily="18" charset="0"/>
                        </a:rPr>
                        <m:t>𝑎𝑑𝑒</m:t>
                      </m:r>
                      <m:r>
                        <a:rPr lang="en-US" sz="2800" i="0">
                          <a:latin typeface="Cambria Math" panose="02040503050406030204" pitchFamily="18" charset="0"/>
                        </a:rPr>
                        <m:t>=</m:t>
                      </m:r>
                      <m:r>
                        <a:rPr lang="en-US" sz="2800" i="1">
                          <a:latin typeface="Cambria Math" panose="02040503050406030204" pitchFamily="18" charset="0"/>
                        </a:rPr>
                        <m:t>𝑚𝑒𝑎𝑛</m:t>
                      </m:r>
                      <m:d>
                        <m:dPr>
                          <m:ctrlPr>
                            <a:rPr lang="en-US" sz="2800" i="1">
                              <a:solidFill>
                                <a:srgbClr val="836967"/>
                              </a:solidFill>
                              <a:latin typeface="Cambria Math" panose="02040503050406030204" pitchFamily="18" charset="0"/>
                            </a:rPr>
                          </m:ctrlPr>
                        </m:dPr>
                        <m:e>
                          <m:rad>
                            <m:radPr>
                              <m:degHide m:val="on"/>
                              <m:ctrlPr>
                                <a:rPr lang="en-US" sz="2800" i="1">
                                  <a:solidFill>
                                    <a:srgbClr val="836967"/>
                                  </a:solidFill>
                                  <a:latin typeface="Cambria Math" panose="02040503050406030204" pitchFamily="18" charset="0"/>
                                </a:rPr>
                              </m:ctrlPr>
                            </m:radPr>
                            <m:deg/>
                            <m:e>
                              <m:sSup>
                                <m:sSupPr>
                                  <m:ctrlPr>
                                    <a:rPr lang="en-US" sz="2800" i="1">
                                      <a:solidFill>
                                        <a:srgbClr val="836967"/>
                                      </a:solidFill>
                                      <a:latin typeface="Cambria Math" panose="02040503050406030204" pitchFamily="18" charset="0"/>
                                    </a:rPr>
                                  </m:ctrlPr>
                                </m:sSupPr>
                                <m:e>
                                  <m:d>
                                    <m:dPr>
                                      <m:ctrlPr>
                                        <a:rPr lang="en-US" sz="2800" i="1">
                                          <a:solidFill>
                                            <a:srgbClr val="836967"/>
                                          </a:solidFill>
                                          <a:latin typeface="Cambria Math" panose="02040503050406030204" pitchFamily="18" charset="0"/>
                                        </a:rPr>
                                      </m:ctrlPr>
                                    </m:dPr>
                                    <m:e>
                                      <m:r>
                                        <a:rPr lang="en-US" sz="2800" i="1">
                                          <a:latin typeface="Cambria Math" panose="02040503050406030204" pitchFamily="18" charset="0"/>
                                        </a:rPr>
                                        <m:t>𝑑𝑥</m:t>
                                      </m:r>
                                    </m:e>
                                  </m:d>
                                </m:e>
                                <m:sup>
                                  <m:r>
                                    <a:rPr lang="en-US" sz="2800" i="0">
                                      <a:latin typeface="Cambria Math" panose="02040503050406030204" pitchFamily="18" charset="0"/>
                                    </a:rPr>
                                    <m:t>2</m:t>
                                  </m:r>
                                </m:sup>
                              </m:sSup>
                              <m:r>
                                <a:rPr lang="en-US" sz="2800" i="0">
                                  <a:latin typeface="Cambria Math" panose="02040503050406030204" pitchFamily="18" charset="0"/>
                                </a:rPr>
                                <m:t>+</m:t>
                              </m:r>
                              <m:sSup>
                                <m:sSupPr>
                                  <m:ctrlPr>
                                    <a:rPr lang="en-US" sz="2800" i="1">
                                      <a:solidFill>
                                        <a:srgbClr val="836967"/>
                                      </a:solidFill>
                                      <a:latin typeface="Cambria Math" panose="02040503050406030204" pitchFamily="18" charset="0"/>
                                    </a:rPr>
                                  </m:ctrlPr>
                                </m:sSupPr>
                                <m:e>
                                  <m:d>
                                    <m:dPr>
                                      <m:ctrlPr>
                                        <a:rPr lang="en-US" sz="2800" i="1">
                                          <a:solidFill>
                                            <a:srgbClr val="836967"/>
                                          </a:solidFill>
                                          <a:latin typeface="Cambria Math" panose="02040503050406030204" pitchFamily="18" charset="0"/>
                                        </a:rPr>
                                      </m:ctrlPr>
                                    </m:dPr>
                                    <m:e>
                                      <m:r>
                                        <a:rPr lang="en-US" sz="2800" i="1">
                                          <a:latin typeface="Cambria Math" panose="02040503050406030204" pitchFamily="18" charset="0"/>
                                        </a:rPr>
                                        <m:t>𝑑𝑦</m:t>
                                      </m:r>
                                    </m:e>
                                  </m:d>
                                </m:e>
                                <m:sup>
                                  <m:r>
                                    <a:rPr lang="en-US" sz="2800" i="0">
                                      <a:latin typeface="Cambria Math" panose="02040503050406030204" pitchFamily="18" charset="0"/>
                                    </a:rPr>
                                    <m:t>2</m:t>
                                  </m:r>
                                </m:sup>
                              </m:sSup>
                              <m:r>
                                <a:rPr lang="en-US" sz="2800" i="0">
                                  <a:latin typeface="Cambria Math" panose="02040503050406030204" pitchFamily="18" charset="0"/>
                                </a:rPr>
                                <m:t>+</m:t>
                              </m:r>
                              <m:sSup>
                                <m:sSupPr>
                                  <m:ctrlPr>
                                    <a:rPr lang="en-US" sz="2800" i="1">
                                      <a:solidFill>
                                        <a:srgbClr val="836967"/>
                                      </a:solidFill>
                                      <a:latin typeface="Cambria Math" panose="02040503050406030204" pitchFamily="18" charset="0"/>
                                    </a:rPr>
                                  </m:ctrlPr>
                                </m:sSupPr>
                                <m:e>
                                  <m:d>
                                    <m:dPr>
                                      <m:ctrlPr>
                                        <a:rPr lang="en-US" sz="2800" i="1">
                                          <a:solidFill>
                                            <a:srgbClr val="836967"/>
                                          </a:solidFill>
                                          <a:latin typeface="Cambria Math" panose="02040503050406030204" pitchFamily="18" charset="0"/>
                                        </a:rPr>
                                      </m:ctrlPr>
                                    </m:dPr>
                                    <m:e>
                                      <m:r>
                                        <a:rPr lang="en-US" sz="2800" i="1">
                                          <a:latin typeface="Cambria Math" panose="02040503050406030204" pitchFamily="18" charset="0"/>
                                        </a:rPr>
                                        <m:t>𝑑𝑧</m:t>
                                      </m:r>
                                    </m:e>
                                  </m:d>
                                </m:e>
                                <m:sup>
                                  <m:r>
                                    <a:rPr lang="en-US" sz="2800" i="0">
                                      <a:latin typeface="Cambria Math" panose="02040503050406030204" pitchFamily="18" charset="0"/>
                                    </a:rPr>
                                    <m:t>2</m:t>
                                  </m:r>
                                </m:sup>
                              </m:sSup>
                            </m:e>
                          </m:rad>
                        </m:e>
                      </m:d>
                    </m:oMath>
                  </m:oMathPara>
                </a14:m>
                <a:endParaRPr lang="en-US" sz="2800" dirty="0"/>
              </a:p>
            </p:txBody>
          </p:sp>
        </mc:Choice>
        <mc:Fallback xmlns="">
          <p:sp>
            <p:nvSpPr>
              <p:cNvPr id="5" name="TextBox 4">
                <a:extLst>
                  <a:ext uri="{FF2B5EF4-FFF2-40B4-BE49-F238E27FC236}">
                    <a16:creationId xmlns:a16="http://schemas.microsoft.com/office/drawing/2014/main" id="{0333FD15-6943-90AB-B9A4-A090F11EC26F}"/>
                  </a:ext>
                </a:extLst>
              </p:cNvPr>
              <p:cNvSpPr txBox="1">
                <a:spLocks noRot="1" noChangeAspect="1" noMove="1" noResize="1" noEditPoints="1" noAdjustHandles="1" noChangeArrowheads="1" noChangeShapeType="1" noTextEdit="1"/>
              </p:cNvSpPr>
              <p:nvPr/>
            </p:nvSpPr>
            <p:spPr>
              <a:xfrm>
                <a:off x="2746948" y="1056459"/>
                <a:ext cx="7101590" cy="737189"/>
              </a:xfrm>
              <a:prstGeom prst="rect">
                <a:avLst/>
              </a:prstGeom>
              <a:blipFill>
                <a:blip r:embed="rId4"/>
                <a:stretch>
                  <a:fillRect/>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69657037-3681-CD90-8A36-F1D741390DD6}"/>
              </a:ext>
            </a:extLst>
          </p:cNvPr>
          <p:cNvSpPr/>
          <p:nvPr/>
        </p:nvSpPr>
        <p:spPr>
          <a:xfrm>
            <a:off x="7862338" y="2550695"/>
            <a:ext cx="2534652" cy="351368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97933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A717C8-46CC-4AC7-B2C9-2A9EAB7770C1}"/>
              </a:ext>
            </a:extLst>
          </p:cNvPr>
          <p:cNvSpPr>
            <a:spLocks noGrp="1"/>
          </p:cNvSpPr>
          <p:nvPr>
            <p:ph type="body" idx="1"/>
          </p:nvPr>
        </p:nvSpPr>
        <p:spPr/>
        <p:txBody>
          <a:bodyPr/>
          <a:lstStyle/>
          <a:p>
            <a:r>
              <a:rPr lang="en-US" dirty="0"/>
              <a:t>Results: D</a:t>
            </a:r>
            <a:r>
              <a:rPr lang="en-US" altLang="zh-CN" dirty="0"/>
              <a:t>iscriminator</a:t>
            </a:r>
            <a:endParaRPr lang="en-US" dirty="0"/>
          </a:p>
        </p:txBody>
      </p:sp>
      <p:sp>
        <p:nvSpPr>
          <p:cNvPr id="3" name="Slide Number Placeholder 2">
            <a:extLst>
              <a:ext uri="{FF2B5EF4-FFF2-40B4-BE49-F238E27FC236}">
                <a16:creationId xmlns:a16="http://schemas.microsoft.com/office/drawing/2014/main" id="{BC4EA07B-2DFA-4EED-879D-AC3354EF947F}"/>
              </a:ext>
            </a:extLst>
          </p:cNvPr>
          <p:cNvSpPr>
            <a:spLocks noGrp="1"/>
          </p:cNvSpPr>
          <p:nvPr>
            <p:ph type="sldNum" sz="quarter" idx="12"/>
          </p:nvPr>
        </p:nvSpPr>
        <p:spPr/>
        <p:txBody>
          <a:bodyPr/>
          <a:lstStyle/>
          <a:p>
            <a:pPr algn="r"/>
            <a:fld id="{3D78CF80-E55C-904B-9CBD-E4C82074FD1C}" type="slidenum">
              <a:rPr lang="en-US" smtClean="0"/>
              <a:pPr algn="r"/>
              <a:t>13</a:t>
            </a:fld>
            <a:endParaRPr lang="en-US" dirty="0"/>
          </a:p>
        </p:txBody>
      </p:sp>
      <p:pic>
        <p:nvPicPr>
          <p:cNvPr id="6" name="Picture 5">
            <a:extLst>
              <a:ext uri="{FF2B5EF4-FFF2-40B4-BE49-F238E27FC236}">
                <a16:creationId xmlns:a16="http://schemas.microsoft.com/office/drawing/2014/main" id="{084B8126-7A9E-5CFB-8B68-6D32FD539651}"/>
              </a:ext>
            </a:extLst>
          </p:cNvPr>
          <p:cNvPicPr>
            <a:picLocks noChangeAspect="1"/>
          </p:cNvPicPr>
          <p:nvPr/>
        </p:nvPicPr>
        <p:blipFill>
          <a:blip r:embed="rId3"/>
          <a:stretch>
            <a:fillRect/>
          </a:stretch>
        </p:blipFill>
        <p:spPr>
          <a:xfrm>
            <a:off x="1823294" y="3429000"/>
            <a:ext cx="8573696" cy="1790950"/>
          </a:xfrm>
          <a:prstGeom prst="rect">
            <a:avLst/>
          </a:prstGeom>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3CE7E26-E28E-B816-BA44-5E1E38276071}"/>
                  </a:ext>
                </a:extLst>
              </p:cNvPr>
              <p:cNvSpPr txBox="1"/>
              <p:nvPr/>
            </p:nvSpPr>
            <p:spPr>
              <a:xfrm>
                <a:off x="4321447" y="1930437"/>
                <a:ext cx="3577390"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𝑆</m:t>
                      </m:r>
                      <m:r>
                        <a:rPr lang="en-US" sz="2800" b="0" i="1" smtClean="0">
                          <a:latin typeface="Cambria Math" panose="02040503050406030204" pitchFamily="18" charset="0"/>
                        </a:rPr>
                        <m:t>=</m:t>
                      </m:r>
                      <m:r>
                        <a:rPr lang="en-US" sz="2800" b="0" i="1" smtClean="0">
                          <a:latin typeface="Cambria Math" panose="02040503050406030204" pitchFamily="18" charset="0"/>
                        </a:rPr>
                        <m:t>𝐷𝑖𝑠𝑐𝑟𝑖𝑚𝑖𝑛𝑎𝑡𝑜𝑟</m:t>
                      </m:r>
                      <m:r>
                        <a:rPr lang="en-US" sz="2800" b="0" i="1" smtClean="0">
                          <a:latin typeface="Cambria Math" panose="02040503050406030204" pitchFamily="18" charset="0"/>
                        </a:rPr>
                        <m:t>(</m:t>
                      </m:r>
                      <m:r>
                        <a:rPr lang="en-US" sz="2800" b="0" i="1" smtClean="0">
                          <a:latin typeface="Cambria Math" panose="02040503050406030204" pitchFamily="18" charset="0"/>
                        </a:rPr>
                        <m:t>𝑇</m:t>
                      </m:r>
                      <m:r>
                        <a:rPr lang="en-US" sz="2800" b="0" i="1" smtClean="0">
                          <a:latin typeface="Cambria Math" panose="02040503050406030204" pitchFamily="18" charset="0"/>
                        </a:rPr>
                        <m:t>)</m:t>
                      </m:r>
                    </m:oMath>
                  </m:oMathPara>
                </a14:m>
                <a:endParaRPr lang="en-US" sz="2800" dirty="0"/>
              </a:p>
            </p:txBody>
          </p:sp>
        </mc:Choice>
        <mc:Fallback xmlns="">
          <p:sp>
            <p:nvSpPr>
              <p:cNvPr id="4" name="TextBox 3">
                <a:extLst>
                  <a:ext uri="{FF2B5EF4-FFF2-40B4-BE49-F238E27FC236}">
                    <a16:creationId xmlns:a16="http://schemas.microsoft.com/office/drawing/2014/main" id="{43CE7E26-E28E-B816-BA44-5E1E38276071}"/>
                  </a:ext>
                </a:extLst>
              </p:cNvPr>
              <p:cNvSpPr txBox="1">
                <a:spLocks noRot="1" noChangeAspect="1" noMove="1" noResize="1" noEditPoints="1" noAdjustHandles="1" noChangeArrowheads="1" noChangeShapeType="1" noTextEdit="1"/>
              </p:cNvSpPr>
              <p:nvPr/>
            </p:nvSpPr>
            <p:spPr>
              <a:xfrm>
                <a:off x="4321447" y="1930437"/>
                <a:ext cx="3577390" cy="430887"/>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49363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6856A9D-0BA8-423B-A7E7-F79C45D4C9F8}"/>
              </a:ext>
            </a:extLst>
          </p:cNvPr>
          <p:cNvSpPr>
            <a:spLocks noGrp="1"/>
          </p:cNvSpPr>
          <p:nvPr>
            <p:ph type="body" idx="1"/>
          </p:nvPr>
        </p:nvSpPr>
        <p:spPr/>
        <p:txBody>
          <a:bodyPr/>
          <a:lstStyle/>
          <a:p>
            <a:r>
              <a:rPr lang="en-US" dirty="0"/>
              <a:t>Conclusion and Future Implementation </a:t>
            </a:r>
          </a:p>
        </p:txBody>
      </p:sp>
      <p:sp>
        <p:nvSpPr>
          <p:cNvPr id="3" name="Slide Number Placeholder 2">
            <a:extLst>
              <a:ext uri="{FF2B5EF4-FFF2-40B4-BE49-F238E27FC236}">
                <a16:creationId xmlns:a16="http://schemas.microsoft.com/office/drawing/2014/main" id="{6D39A4A7-5283-48A3-8654-9784D2E320A5}"/>
              </a:ext>
            </a:extLst>
          </p:cNvPr>
          <p:cNvSpPr>
            <a:spLocks noGrp="1"/>
          </p:cNvSpPr>
          <p:nvPr>
            <p:ph type="sldNum" sz="quarter" idx="12"/>
          </p:nvPr>
        </p:nvSpPr>
        <p:spPr/>
        <p:txBody>
          <a:bodyPr/>
          <a:lstStyle/>
          <a:p>
            <a:pPr algn="r"/>
            <a:fld id="{3D78CF80-E55C-904B-9CBD-E4C82074FD1C}" type="slidenum">
              <a:rPr lang="en-US" smtClean="0"/>
              <a:pPr algn="r"/>
              <a:t>14</a:t>
            </a:fld>
            <a:endParaRPr lang="en-US" dirty="0"/>
          </a:p>
        </p:txBody>
      </p:sp>
      <p:sp>
        <p:nvSpPr>
          <p:cNvPr id="5" name="TextBox 4">
            <a:extLst>
              <a:ext uri="{FF2B5EF4-FFF2-40B4-BE49-F238E27FC236}">
                <a16:creationId xmlns:a16="http://schemas.microsoft.com/office/drawing/2014/main" id="{B6BB08A8-7F14-4259-BE6A-C1681FFC376C}"/>
              </a:ext>
            </a:extLst>
          </p:cNvPr>
          <p:cNvSpPr txBox="1"/>
          <p:nvPr/>
        </p:nvSpPr>
        <p:spPr>
          <a:xfrm>
            <a:off x="1109272" y="1229193"/>
            <a:ext cx="10103371" cy="353943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Conclusion:</a:t>
            </a:r>
          </a:p>
          <a:p>
            <a:pPr marL="342900" indent="-3429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adopts a 2D trajectory GAN-based method to predict 3D landing trajectories of UAVs.</a:t>
            </a:r>
          </a:p>
          <a:p>
            <a:pPr marL="342900" indent="-3429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creates a real UAVs landing trajectory dataset for future research.</a:t>
            </a:r>
          </a:p>
          <a:p>
            <a:pPr marL="342900" indent="-3429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creates a discriminator can be used to evaluate predictions.</a:t>
            </a:r>
          </a:p>
          <a:p>
            <a:r>
              <a:rPr lang="en-US" sz="2800" dirty="0">
                <a:latin typeface="Times New Roman" panose="02020603050405020304" pitchFamily="18" charset="0"/>
                <a:cs typeface="Times New Roman" panose="02020603050405020304" pitchFamily="18" charset="0"/>
              </a:rPr>
              <a:t>Future: </a:t>
            </a:r>
          </a:p>
          <a:p>
            <a:pPr marL="342900" indent="-3429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a new neural network encoder and decoder, which can process a larger amount of information is required for this GANs framework.</a:t>
            </a:r>
          </a:p>
        </p:txBody>
      </p:sp>
    </p:spTree>
    <p:extLst>
      <p:ext uri="{BB962C8B-B14F-4D97-AF65-F5344CB8AC3E}">
        <p14:creationId xmlns:p14="http://schemas.microsoft.com/office/powerpoint/2010/main" val="13842598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44B40-6CCC-1F42-877E-6C6C35D84176}"/>
              </a:ext>
            </a:extLst>
          </p:cNvPr>
          <p:cNvSpPr>
            <a:spLocks noGrp="1"/>
          </p:cNvSpPr>
          <p:nvPr>
            <p:ph type="title"/>
          </p:nvPr>
        </p:nvSpPr>
        <p:spPr/>
        <p:txBody>
          <a:bodyPr>
            <a:normAutofit fontScale="90000"/>
          </a:bodyPr>
          <a:lstStyle/>
          <a:p>
            <a:r>
              <a:rPr lang="en-US" dirty="0">
                <a:hlinkClick r:id="rId2"/>
              </a:rPr>
              <a:t>jxiang9143@sdsu.edu</a:t>
            </a:r>
            <a:br>
              <a:rPr lang="en-US" altLang="zh-CN" dirty="0"/>
            </a:br>
            <a:r>
              <a:rPr lang="en-US" altLang="zh-CN" dirty="0">
                <a:hlinkClick r:id="rId3"/>
              </a:rPr>
              <a:t>Jun.Chen@sdsu.edu</a:t>
            </a:r>
            <a:br>
              <a:rPr lang="en-US" altLang="zh-CN" dirty="0"/>
            </a:br>
            <a:endParaRPr lang="en-US" dirty="0"/>
          </a:p>
        </p:txBody>
      </p:sp>
    </p:spTree>
    <p:extLst>
      <p:ext uri="{BB962C8B-B14F-4D97-AF65-F5344CB8AC3E}">
        <p14:creationId xmlns:p14="http://schemas.microsoft.com/office/powerpoint/2010/main" val="3854238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7B2D4D-4DE9-412B-A3B2-DC551E61F429}"/>
              </a:ext>
            </a:extLst>
          </p:cNvPr>
          <p:cNvSpPr>
            <a:spLocks noGrp="1"/>
          </p:cNvSpPr>
          <p:nvPr>
            <p:ph type="body" idx="1"/>
          </p:nvPr>
        </p:nvSpPr>
        <p:spPr/>
        <p:txBody>
          <a:bodyPr/>
          <a:lstStyle/>
          <a:p>
            <a:r>
              <a:rPr lang="en-US" dirty="0"/>
              <a:t>Motivation</a:t>
            </a:r>
          </a:p>
          <a:p>
            <a:endParaRPr lang="en-US" dirty="0"/>
          </a:p>
        </p:txBody>
      </p:sp>
      <p:sp>
        <p:nvSpPr>
          <p:cNvPr id="3" name="Slide Number Placeholder 2">
            <a:extLst>
              <a:ext uri="{FF2B5EF4-FFF2-40B4-BE49-F238E27FC236}">
                <a16:creationId xmlns:a16="http://schemas.microsoft.com/office/drawing/2014/main" id="{4CE7A1C2-3B17-4B3A-9CA4-A253D55D848C}"/>
              </a:ext>
            </a:extLst>
          </p:cNvPr>
          <p:cNvSpPr>
            <a:spLocks noGrp="1"/>
          </p:cNvSpPr>
          <p:nvPr>
            <p:ph type="sldNum" sz="quarter" idx="12"/>
          </p:nvPr>
        </p:nvSpPr>
        <p:spPr/>
        <p:txBody>
          <a:bodyPr/>
          <a:lstStyle/>
          <a:p>
            <a:pPr algn="r"/>
            <a:fld id="{3D78CF80-E55C-904B-9CBD-E4C82074FD1C}" type="slidenum">
              <a:rPr lang="en-US" smtClean="0"/>
              <a:pPr algn="r"/>
              <a:t>2</a:t>
            </a:fld>
            <a:endParaRPr lang="en-US" dirty="0"/>
          </a:p>
        </p:txBody>
      </p:sp>
      <p:sp>
        <p:nvSpPr>
          <p:cNvPr id="18" name="TextBox 17">
            <a:extLst>
              <a:ext uri="{FF2B5EF4-FFF2-40B4-BE49-F238E27FC236}">
                <a16:creationId xmlns:a16="http://schemas.microsoft.com/office/drawing/2014/main" id="{DE0D8099-AA7F-980D-CD49-44E42D610912}"/>
              </a:ext>
            </a:extLst>
          </p:cNvPr>
          <p:cNvSpPr txBox="1"/>
          <p:nvPr/>
        </p:nvSpPr>
        <p:spPr>
          <a:xfrm>
            <a:off x="721895" y="1090863"/>
            <a:ext cx="11133221" cy="5970865"/>
          </a:xfrm>
          <a:prstGeom prst="rect">
            <a:avLst/>
          </a:prstGeom>
          <a:noFill/>
        </p:spPr>
        <p:txBody>
          <a:bodyPr wrap="square" rtlCol="0">
            <a:spAutoFit/>
          </a:bodyPr>
          <a:lstStyle/>
          <a:p>
            <a:r>
              <a:rPr lang="en-US" sz="2800" b="0" i="0" dirty="0">
                <a:effectLst/>
              </a:rPr>
              <a:t>Predicting trajectory of Unmanned aerial vehicles (UAVs) become an important task for safety and economic reason. </a:t>
            </a:r>
            <a:endParaRPr lang="en-US" sz="2800" dirty="0"/>
          </a:p>
          <a:p>
            <a:pPr marL="285750" indent="-285750">
              <a:buFont typeface="Arial" panose="020B0604020202020204" pitchFamily="34" charset="0"/>
              <a:buChar char="•"/>
            </a:pPr>
            <a:r>
              <a:rPr lang="en-US" sz="2800" b="0" i="0" dirty="0">
                <a:effectLst/>
              </a:rPr>
              <a:t>Unmanned aerial vehicles (UAVs) are the future of aviation. FAA forecasts that there will be 1.81 million units of drone fleet by 2026.</a:t>
            </a:r>
            <a:endParaRPr lang="en-US" sz="2800" dirty="0"/>
          </a:p>
          <a:p>
            <a:pPr marL="285750" indent="-285750">
              <a:buFont typeface="Arial" panose="020B0604020202020204" pitchFamily="34" charset="0"/>
              <a:buChar char="•"/>
            </a:pPr>
            <a:r>
              <a:rPr lang="en-US" sz="2800" dirty="0"/>
              <a:t>in-network UAVs need to predict the trajectory of out-network UAVs</a:t>
            </a:r>
          </a:p>
          <a:p>
            <a:pPr marL="285750" indent="-285750">
              <a:buFont typeface="Arial" panose="020B0604020202020204" pitchFamily="34" charset="0"/>
              <a:buChar char="•"/>
            </a:pPr>
            <a:r>
              <a:rPr lang="en-US" sz="2800" dirty="0"/>
              <a:t>The security service needs to predict misused drones in public areas including airports, mass events, or public demonstrations</a:t>
            </a:r>
          </a:p>
          <a:p>
            <a:r>
              <a:rPr lang="en-US" sz="2800" dirty="0"/>
              <a:t>However, existing methods for UAV trajectory prediction are ordinarily very slow and unable to be applied online</a:t>
            </a:r>
          </a:p>
          <a:p>
            <a:r>
              <a:rPr lang="en-US" sz="2800" b="0" i="0" dirty="0">
                <a:effectLst/>
              </a:rPr>
              <a:t>In this paper, we focus on predicting the trajectory during the landing, because m</a:t>
            </a:r>
            <a:r>
              <a:rPr lang="en-US" sz="2800" dirty="0"/>
              <a:t>ost accidents occur during the landing process</a:t>
            </a:r>
          </a:p>
          <a:p>
            <a:endParaRPr lang="en-US" sz="2800" b="0" i="0" dirty="0">
              <a:effectLst/>
            </a:endParaRPr>
          </a:p>
          <a:p>
            <a:endParaRPr lang="en-US" sz="2800" b="0" i="0" dirty="0">
              <a:effectLst/>
            </a:endParaRPr>
          </a:p>
          <a:p>
            <a:endParaRPr lang="en-US" dirty="0"/>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8D32D844-5ABF-3A56-FEB0-BD9DE81BEDC5}"/>
                  </a:ext>
                </a:extLst>
              </p14:cNvPr>
              <p14:cNvContentPartPr/>
              <p14:nvPr/>
            </p14:nvContentPartPr>
            <p14:xfrm>
              <a:off x="3102805" y="539038"/>
              <a:ext cx="360" cy="360"/>
            </p14:xfrm>
          </p:contentPart>
        </mc:Choice>
        <mc:Fallback xmlns="">
          <p:pic>
            <p:nvPicPr>
              <p:cNvPr id="4" name="Ink 3">
                <a:extLst>
                  <a:ext uri="{FF2B5EF4-FFF2-40B4-BE49-F238E27FC236}">
                    <a16:creationId xmlns:a16="http://schemas.microsoft.com/office/drawing/2014/main" id="{8D32D844-5ABF-3A56-FEB0-BD9DE81BEDC5}"/>
                  </a:ext>
                </a:extLst>
              </p:cNvPr>
              <p:cNvPicPr/>
              <p:nvPr/>
            </p:nvPicPr>
            <p:blipFill>
              <a:blip r:embed="rId4"/>
              <a:stretch>
                <a:fillRect/>
              </a:stretch>
            </p:blipFill>
            <p:spPr>
              <a:xfrm>
                <a:off x="3093805" y="530038"/>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C10DAD7D-A5A5-DAE8-4A32-733637F9F08A}"/>
                  </a:ext>
                </a:extLst>
              </p14:cNvPr>
              <p14:cNvContentPartPr/>
              <p14:nvPr/>
            </p14:nvContentPartPr>
            <p14:xfrm>
              <a:off x="2802565" y="494398"/>
              <a:ext cx="360" cy="360"/>
            </p14:xfrm>
          </p:contentPart>
        </mc:Choice>
        <mc:Fallback xmlns="">
          <p:pic>
            <p:nvPicPr>
              <p:cNvPr id="5" name="Ink 4">
                <a:extLst>
                  <a:ext uri="{FF2B5EF4-FFF2-40B4-BE49-F238E27FC236}">
                    <a16:creationId xmlns:a16="http://schemas.microsoft.com/office/drawing/2014/main" id="{C10DAD7D-A5A5-DAE8-4A32-733637F9F08A}"/>
                  </a:ext>
                </a:extLst>
              </p:cNvPr>
              <p:cNvPicPr/>
              <p:nvPr/>
            </p:nvPicPr>
            <p:blipFill>
              <a:blip r:embed="rId4"/>
              <a:stretch>
                <a:fillRect/>
              </a:stretch>
            </p:blipFill>
            <p:spPr>
              <a:xfrm>
                <a:off x="2793565" y="485398"/>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 name="Ink 5">
                <a:extLst>
                  <a:ext uri="{FF2B5EF4-FFF2-40B4-BE49-F238E27FC236}">
                    <a16:creationId xmlns:a16="http://schemas.microsoft.com/office/drawing/2014/main" id="{F6B38DB4-8AC4-8BD3-BF4B-B2C22075D807}"/>
                  </a:ext>
                </a:extLst>
              </p14:cNvPr>
              <p14:cNvContentPartPr/>
              <p14:nvPr/>
            </p14:nvContentPartPr>
            <p14:xfrm>
              <a:off x="2652805" y="314038"/>
              <a:ext cx="360" cy="360"/>
            </p14:xfrm>
          </p:contentPart>
        </mc:Choice>
        <mc:Fallback xmlns="">
          <p:pic>
            <p:nvPicPr>
              <p:cNvPr id="6" name="Ink 5">
                <a:extLst>
                  <a:ext uri="{FF2B5EF4-FFF2-40B4-BE49-F238E27FC236}">
                    <a16:creationId xmlns:a16="http://schemas.microsoft.com/office/drawing/2014/main" id="{F6B38DB4-8AC4-8BD3-BF4B-B2C22075D807}"/>
                  </a:ext>
                </a:extLst>
              </p:cNvPr>
              <p:cNvPicPr/>
              <p:nvPr/>
            </p:nvPicPr>
            <p:blipFill>
              <a:blip r:embed="rId4"/>
              <a:stretch>
                <a:fillRect/>
              </a:stretch>
            </p:blipFill>
            <p:spPr>
              <a:xfrm>
                <a:off x="2644165" y="305398"/>
                <a:ext cx="18000" cy="18000"/>
              </a:xfrm>
              <a:prstGeom prst="rect">
                <a:avLst/>
              </a:prstGeom>
            </p:spPr>
          </p:pic>
        </mc:Fallback>
      </mc:AlternateContent>
    </p:spTree>
    <p:extLst>
      <p:ext uri="{BB962C8B-B14F-4D97-AF65-F5344CB8AC3E}">
        <p14:creationId xmlns:p14="http://schemas.microsoft.com/office/powerpoint/2010/main" val="1452372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C2AE90-C6A8-4818-A057-240B9177142A}"/>
              </a:ext>
            </a:extLst>
          </p:cNvPr>
          <p:cNvSpPr>
            <a:spLocks noGrp="1"/>
          </p:cNvSpPr>
          <p:nvPr>
            <p:ph type="body" idx="1"/>
          </p:nvPr>
        </p:nvSpPr>
        <p:spPr/>
        <p:txBody>
          <a:bodyPr/>
          <a:lstStyle/>
          <a:p>
            <a:r>
              <a:rPr lang="en-US" dirty="0"/>
              <a:t>Problem Statement</a:t>
            </a:r>
          </a:p>
        </p:txBody>
      </p:sp>
      <p:sp>
        <p:nvSpPr>
          <p:cNvPr id="3" name="Slide Number Placeholder 2">
            <a:extLst>
              <a:ext uri="{FF2B5EF4-FFF2-40B4-BE49-F238E27FC236}">
                <a16:creationId xmlns:a16="http://schemas.microsoft.com/office/drawing/2014/main" id="{75D0E2FB-CC17-42C9-886E-B6236F37BA85}"/>
              </a:ext>
            </a:extLst>
          </p:cNvPr>
          <p:cNvSpPr>
            <a:spLocks noGrp="1"/>
          </p:cNvSpPr>
          <p:nvPr>
            <p:ph type="sldNum" sz="quarter" idx="12"/>
          </p:nvPr>
        </p:nvSpPr>
        <p:spPr/>
        <p:txBody>
          <a:bodyPr/>
          <a:lstStyle/>
          <a:p>
            <a:pPr algn="r"/>
            <a:fld id="{3D78CF80-E55C-904B-9CBD-E4C82074FD1C}" type="slidenum">
              <a:rPr lang="en-US" smtClean="0"/>
              <a:pPr algn="r"/>
              <a:t>3</a:t>
            </a:fld>
            <a:endParaRPr lang="en-US" dirty="0"/>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94973E47-49D3-5696-567D-BE2EB4BE847E}"/>
                  </a:ext>
                </a:extLst>
              </p:cNvPr>
              <p:cNvSpPr txBox="1"/>
              <p:nvPr/>
            </p:nvSpPr>
            <p:spPr>
              <a:xfrm>
                <a:off x="1883764" y="4878534"/>
                <a:ext cx="10013430" cy="627095"/>
              </a:xfrm>
              <a:prstGeom prst="rect">
                <a:avLst/>
              </a:prstGeom>
              <a:noFill/>
            </p:spPr>
            <p:txBody>
              <a:bodyPr wrap="square" rtlCol="0">
                <a:spAutoFit/>
              </a:bodyPr>
              <a:lstStyle/>
              <a:p>
                <a:r>
                  <a:rPr lang="en-US" sz="3200" dirty="0"/>
                  <a:t>We would like to predict </a:t>
                </a:r>
                <a14:m>
                  <m:oMath xmlns:m="http://schemas.openxmlformats.org/officeDocument/2006/math">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𝑇</m:t>
                        </m:r>
                      </m:e>
                      <m:sub>
                        <m:sSub>
                          <m:sSubPr>
                            <m:ctrlPr>
                              <a:rPr lang="en-US" sz="3200" i="1" smtClean="0">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1</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2</m:t>
                            </m:r>
                          </m:sub>
                        </m:sSub>
                      </m:sub>
                    </m:sSub>
                  </m:oMath>
                </a14:m>
                <a:r>
                  <a:rPr lang="en-US" sz="3200" dirty="0"/>
                  <a:t> if </a:t>
                </a:r>
                <a14:m>
                  <m:oMath xmlns:m="http://schemas.openxmlformats.org/officeDocument/2006/math">
                    <m:sSub>
                      <m:sSubPr>
                        <m:ctrlPr>
                          <a:rPr lang="en-US" sz="3200" i="1">
                            <a:latin typeface="Cambria Math" panose="02040503050406030204" pitchFamily="18" charset="0"/>
                          </a:rPr>
                        </m:ctrlPr>
                      </m:sSubPr>
                      <m:e>
                        <m:r>
                          <a:rPr lang="en-US" sz="3200" i="1">
                            <a:latin typeface="Cambria Math" panose="02040503050406030204" pitchFamily="18" charset="0"/>
                          </a:rPr>
                          <m:t>𝑇</m:t>
                        </m:r>
                      </m:e>
                      <m:sub>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0</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1</m:t>
                            </m:r>
                          </m:sub>
                        </m:sSub>
                      </m:sub>
                    </m:sSub>
                  </m:oMath>
                </a14:m>
                <a:r>
                  <a:rPr lang="en-US" sz="3200" dirty="0"/>
                  <a:t>is observed  </a:t>
                </a:r>
              </a:p>
            </p:txBody>
          </p:sp>
        </mc:Choice>
        <mc:Fallback xmlns="">
          <p:sp>
            <p:nvSpPr>
              <p:cNvPr id="13" name="TextBox 12">
                <a:extLst>
                  <a:ext uri="{FF2B5EF4-FFF2-40B4-BE49-F238E27FC236}">
                    <a16:creationId xmlns:a16="http://schemas.microsoft.com/office/drawing/2014/main" id="{94973E47-49D3-5696-567D-BE2EB4BE847E}"/>
                  </a:ext>
                </a:extLst>
              </p:cNvPr>
              <p:cNvSpPr txBox="1">
                <a:spLocks noRot="1" noChangeAspect="1" noMove="1" noResize="1" noEditPoints="1" noAdjustHandles="1" noChangeArrowheads="1" noChangeShapeType="1" noTextEdit="1"/>
              </p:cNvSpPr>
              <p:nvPr/>
            </p:nvSpPr>
            <p:spPr>
              <a:xfrm>
                <a:off x="1883764" y="4878534"/>
                <a:ext cx="10013430" cy="627095"/>
              </a:xfrm>
              <a:prstGeom prst="rect">
                <a:avLst/>
              </a:prstGeom>
              <a:blipFill>
                <a:blip r:embed="rId3"/>
                <a:stretch>
                  <a:fillRect l="-1522" t="-11650" b="-252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CA9F5DD8-4E07-746F-E4DF-5907BD828650}"/>
                  </a:ext>
                </a:extLst>
              </p:cNvPr>
              <p:cNvSpPr txBox="1"/>
              <p:nvPr/>
            </p:nvSpPr>
            <p:spPr>
              <a:xfrm>
                <a:off x="-1208969" y="3008205"/>
                <a:ext cx="9503764" cy="55406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𝑇</m:t>
                          </m:r>
                        </m:e>
                        <m:sub>
                          <m:sSub>
                            <m:sSubPr>
                              <m:ctrlPr>
                                <a:rPr lang="en-US" sz="3200" i="1" smtClean="0">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1</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2</m:t>
                              </m:r>
                            </m:sub>
                          </m:sSub>
                        </m:sub>
                      </m:sSub>
                      <m:r>
                        <a:rPr lang="en-US" sz="3200" i="1">
                          <a:latin typeface="Cambria Math" panose="02040503050406030204" pitchFamily="18" charset="0"/>
                        </a:rPr>
                        <m:t>=[</m:t>
                      </m:r>
                      <m:sSub>
                        <m:sSubPr>
                          <m:ctrlPr>
                            <a:rPr lang="en-US" sz="3200" i="1">
                              <a:latin typeface="Cambria Math" panose="02040503050406030204" pitchFamily="18" charset="0"/>
                            </a:rPr>
                          </m:ctrlPr>
                        </m:sSubPr>
                        <m:e>
                          <m:r>
                            <a:rPr lang="en-US" sz="3200" i="1">
                              <a:latin typeface="Cambria Math" panose="02040503050406030204" pitchFamily="18" charset="0"/>
                            </a:rPr>
                            <m:t>𝑥</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1</m:t>
                              </m:r>
                            </m:sub>
                          </m:sSub>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𝑥</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1</m:t>
                              </m:r>
                            </m:sub>
                          </m:sSub>
                          <m:r>
                            <a:rPr lang="en-US" sz="3200" b="0" i="1" smtClean="0">
                              <a:latin typeface="Cambria Math" panose="02040503050406030204" pitchFamily="18" charset="0"/>
                            </a:rPr>
                            <m:t>+1</m:t>
                          </m:r>
                        </m:sub>
                      </m:sSub>
                      <m:r>
                        <a:rPr lang="en-US" sz="3200" i="1">
                          <a:latin typeface="Cambria Math" panose="02040503050406030204" pitchFamily="18" charset="0"/>
                        </a:rPr>
                        <m:t>, </m:t>
                      </m:r>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i="1">
                              <a:latin typeface="Cambria Math" panose="02040503050406030204" pitchFamily="18" charset="0"/>
                            </a:rPr>
                            <m:t>𝑥</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2</m:t>
                              </m:r>
                            </m:sub>
                          </m:sSub>
                          <m:r>
                            <a:rPr lang="en-US" sz="3200" b="0" i="1" smtClean="0">
                              <a:latin typeface="Cambria Math" panose="02040503050406030204" pitchFamily="18" charset="0"/>
                            </a:rPr>
                            <m:t>−1</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𝑥</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2</m:t>
                              </m:r>
                            </m:sub>
                          </m:sSub>
                        </m:sub>
                      </m:sSub>
                      <m:r>
                        <a:rPr lang="en-US" sz="3200" i="1">
                          <a:latin typeface="Cambria Math" panose="02040503050406030204" pitchFamily="18" charset="0"/>
                        </a:rPr>
                        <m:t>]</m:t>
                      </m:r>
                    </m:oMath>
                  </m:oMathPara>
                </a14:m>
                <a:endParaRPr lang="en-US" sz="3200" dirty="0"/>
              </a:p>
            </p:txBody>
          </p:sp>
        </mc:Choice>
        <mc:Fallback xmlns="">
          <p:sp>
            <p:nvSpPr>
              <p:cNvPr id="5" name="TextBox 4">
                <a:extLst>
                  <a:ext uri="{FF2B5EF4-FFF2-40B4-BE49-F238E27FC236}">
                    <a16:creationId xmlns:a16="http://schemas.microsoft.com/office/drawing/2014/main" id="{CA9F5DD8-4E07-746F-E4DF-5907BD828650}"/>
                  </a:ext>
                </a:extLst>
              </p:cNvPr>
              <p:cNvSpPr txBox="1">
                <a:spLocks noRot="1" noChangeAspect="1" noMove="1" noResize="1" noEditPoints="1" noAdjustHandles="1" noChangeArrowheads="1" noChangeShapeType="1" noTextEdit="1"/>
              </p:cNvSpPr>
              <p:nvPr/>
            </p:nvSpPr>
            <p:spPr>
              <a:xfrm>
                <a:off x="-1208969" y="3008205"/>
                <a:ext cx="9503764" cy="55406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9CFA1236-9FD9-951D-C9F8-90027CE94D58}"/>
                  </a:ext>
                </a:extLst>
              </p:cNvPr>
              <p:cNvSpPr txBox="1"/>
              <p:nvPr/>
            </p:nvSpPr>
            <p:spPr>
              <a:xfrm>
                <a:off x="3845934" y="5741350"/>
                <a:ext cx="2931252" cy="5375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𝑇</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1</m:t>
                              </m:r>
                            </m:sub>
                          </m:sSub>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2</m:t>
                              </m:r>
                            </m:sub>
                          </m:sSub>
                        </m:sub>
                      </m:sSub>
                      <m:r>
                        <a:rPr lang="en-US" sz="3200" b="0" i="1" smtClean="0">
                          <a:latin typeface="Cambria Math" panose="02040503050406030204" pitchFamily="18" charset="0"/>
                        </a:rPr>
                        <m:t>=</m:t>
                      </m:r>
                      <m:r>
                        <m:rPr>
                          <m:nor/>
                        </m:rPr>
                        <a:rPr lang="en-US" sz="3200" b="0" i="0" smtClean="0">
                          <a:latin typeface="Cambria Math" panose="02040503050406030204" pitchFamily="18" charset="0"/>
                        </a:rPr>
                        <m:t>G</m:t>
                      </m:r>
                      <m:r>
                        <a:rPr lang="en-US" sz="3200" b="0" i="1" smtClean="0">
                          <a:latin typeface="Cambria Math" panose="02040503050406030204" pitchFamily="18" charset="0"/>
                        </a:rPr>
                        <m:t>(</m:t>
                      </m:r>
                      <m:sSub>
                        <m:sSubPr>
                          <m:ctrlPr>
                            <a:rPr lang="en-US" sz="3200" i="1">
                              <a:latin typeface="Cambria Math" panose="02040503050406030204" pitchFamily="18" charset="0"/>
                            </a:rPr>
                          </m:ctrlPr>
                        </m:sSubPr>
                        <m:e>
                          <m:r>
                            <a:rPr lang="en-US" sz="3200" i="1">
                              <a:latin typeface="Cambria Math" panose="02040503050406030204" pitchFamily="18" charset="0"/>
                            </a:rPr>
                            <m:t>𝑇</m:t>
                          </m:r>
                        </m:e>
                        <m:sub>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0</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1</m:t>
                              </m:r>
                            </m:sub>
                          </m:sSub>
                        </m:sub>
                      </m:sSub>
                      <m:r>
                        <a:rPr lang="en-US" sz="3200" b="0" i="1" smtClean="0">
                          <a:latin typeface="Cambria Math" panose="02040503050406030204" pitchFamily="18" charset="0"/>
                        </a:rPr>
                        <m:t>)</m:t>
                      </m:r>
                    </m:oMath>
                  </m:oMathPara>
                </a14:m>
                <a:endParaRPr lang="en-US" sz="3200" dirty="0"/>
              </a:p>
            </p:txBody>
          </p:sp>
        </mc:Choice>
        <mc:Fallback xmlns="">
          <p:sp>
            <p:nvSpPr>
              <p:cNvPr id="6" name="TextBox 5">
                <a:extLst>
                  <a:ext uri="{FF2B5EF4-FFF2-40B4-BE49-F238E27FC236}">
                    <a16:creationId xmlns:a16="http://schemas.microsoft.com/office/drawing/2014/main" id="{9CFA1236-9FD9-951D-C9F8-90027CE94D58}"/>
                  </a:ext>
                </a:extLst>
              </p:cNvPr>
              <p:cNvSpPr txBox="1">
                <a:spLocks noRot="1" noChangeAspect="1" noMove="1" noResize="1" noEditPoints="1" noAdjustHandles="1" noChangeArrowheads="1" noChangeShapeType="1" noTextEdit="1"/>
              </p:cNvSpPr>
              <p:nvPr/>
            </p:nvSpPr>
            <p:spPr>
              <a:xfrm>
                <a:off x="3845934" y="5741350"/>
                <a:ext cx="2931252" cy="537519"/>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BD6B019E-95CD-423C-F767-82C2ADB90C8D}"/>
                  </a:ext>
                </a:extLst>
              </p:cNvPr>
              <p:cNvSpPr txBox="1"/>
              <p:nvPr/>
            </p:nvSpPr>
            <p:spPr>
              <a:xfrm>
                <a:off x="-436512" y="1607642"/>
                <a:ext cx="7958850" cy="64639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3200" i="1" smtClean="0">
                              <a:latin typeface="Cambria Math" panose="02040503050406030204" pitchFamily="18" charset="0"/>
                            </a:rPr>
                          </m:ctrlPr>
                        </m:sSubPr>
                        <m:e>
                          <m:r>
                            <a:rPr lang="en-US" sz="3200" i="1" smtClean="0">
                              <a:latin typeface="Cambria Math" panose="02040503050406030204" pitchFamily="18" charset="0"/>
                            </a:rPr>
                            <m:t>𝑇</m:t>
                          </m:r>
                        </m:e>
                        <m:sub>
                          <m:sSub>
                            <m:sSubPr>
                              <m:ctrlPr>
                                <a:rPr lang="en-US" sz="3200" i="1" smtClean="0">
                                  <a:latin typeface="Cambria Math" panose="02040503050406030204" pitchFamily="18" charset="0"/>
                                </a:rPr>
                              </m:ctrlPr>
                            </m:sSubPr>
                            <m:e>
                              <m:r>
                                <a:rPr lang="en-US" sz="3200" i="1">
                                  <a:latin typeface="Cambria Math" panose="02040503050406030204" pitchFamily="18" charset="0"/>
                                </a:rPr>
                                <m:t>𝑡</m:t>
                              </m:r>
                            </m:e>
                            <m:sub>
                              <m:r>
                                <a:rPr lang="en-US" sz="3200" b="0" i="1" smtClean="0">
                                  <a:latin typeface="Cambria Math" panose="02040503050406030204" pitchFamily="18" charset="0"/>
                                </a:rPr>
                                <m:t>0</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b="0" i="1" smtClean="0">
                                  <a:latin typeface="Cambria Math" panose="02040503050406030204" pitchFamily="18" charset="0"/>
                                </a:rPr>
                                <m:t>1</m:t>
                              </m:r>
                            </m:sub>
                          </m:sSub>
                        </m:sub>
                      </m:sSub>
                      <m:r>
                        <a:rPr lang="en-US" sz="3200" i="1">
                          <a:latin typeface="Cambria Math" panose="02040503050406030204" pitchFamily="18" charset="0"/>
                        </a:rPr>
                        <m:t>=[</m:t>
                      </m:r>
                      <m:sSub>
                        <m:sSubPr>
                          <m:ctrlPr>
                            <a:rPr lang="en-US" sz="3200" i="1">
                              <a:latin typeface="Cambria Math" panose="02040503050406030204" pitchFamily="18" charset="0"/>
                            </a:rPr>
                          </m:ctrlPr>
                        </m:sSubPr>
                        <m:e>
                          <m:r>
                            <a:rPr lang="en-US" sz="3200" i="1">
                              <a:latin typeface="Cambria Math" panose="02040503050406030204" pitchFamily="18" charset="0"/>
                            </a:rPr>
                            <m:t>𝑥</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0</m:t>
                              </m:r>
                            </m:sub>
                          </m:sSub>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𝑥</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0</m:t>
                              </m:r>
                            </m:sub>
                          </m:sSub>
                          <m:r>
                            <a:rPr lang="en-US" sz="3200" b="0" i="1" smtClean="0">
                              <a:latin typeface="Cambria Math" panose="02040503050406030204" pitchFamily="18" charset="0"/>
                            </a:rPr>
                            <m:t>+1</m:t>
                          </m:r>
                        </m:sub>
                      </m:sSub>
                      <m:r>
                        <a:rPr lang="en-US" sz="3200" i="1">
                          <a:latin typeface="Cambria Math" panose="02040503050406030204" pitchFamily="18" charset="0"/>
                        </a:rPr>
                        <m:t>, </m:t>
                      </m:r>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i="1">
                              <a:latin typeface="Cambria Math" panose="02040503050406030204" pitchFamily="18" charset="0"/>
                            </a:rPr>
                            <m:t>𝑥</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1</m:t>
                              </m:r>
                            </m:sub>
                          </m:sSub>
                          <m:r>
                            <a:rPr lang="en-US" sz="3200" b="0" i="1" smtClean="0">
                              <a:latin typeface="Cambria Math" panose="02040503050406030204" pitchFamily="18" charset="0"/>
                            </a:rPr>
                            <m:t>−1</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𝑥</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1</m:t>
                              </m:r>
                            </m:sub>
                          </m:sSub>
                        </m:sub>
                      </m:sSub>
                      <m:r>
                        <a:rPr lang="en-US" sz="3200" i="1">
                          <a:latin typeface="Cambria Math" panose="02040503050406030204" pitchFamily="18" charset="0"/>
                        </a:rPr>
                        <m:t>]</m:t>
                      </m:r>
                    </m:oMath>
                  </m:oMathPara>
                </a14:m>
                <a:endParaRPr lang="en-US" sz="3200" dirty="0"/>
              </a:p>
            </p:txBody>
          </p:sp>
        </mc:Choice>
        <mc:Fallback xmlns="">
          <p:sp>
            <p:nvSpPr>
              <p:cNvPr id="9" name="TextBox 8">
                <a:extLst>
                  <a:ext uri="{FF2B5EF4-FFF2-40B4-BE49-F238E27FC236}">
                    <a16:creationId xmlns:a16="http://schemas.microsoft.com/office/drawing/2014/main" id="{BD6B019E-95CD-423C-F767-82C2ADB90C8D}"/>
                  </a:ext>
                </a:extLst>
              </p:cNvPr>
              <p:cNvSpPr txBox="1">
                <a:spLocks noRot="1" noChangeAspect="1" noMove="1" noResize="1" noEditPoints="1" noAdjustHandles="1" noChangeArrowheads="1" noChangeShapeType="1" noTextEdit="1"/>
              </p:cNvSpPr>
              <p:nvPr/>
            </p:nvSpPr>
            <p:spPr>
              <a:xfrm>
                <a:off x="-436512" y="1607642"/>
                <a:ext cx="7958850" cy="646395"/>
              </a:xfrm>
              <a:prstGeom prst="rect">
                <a:avLst/>
              </a:prstGeom>
              <a:blipFill>
                <a:blip r:embed="rId6"/>
                <a:stretch>
                  <a:fillRect/>
                </a:stretch>
              </a:blipFill>
            </p:spPr>
            <p:txBody>
              <a:bodyPr/>
              <a:lstStyle/>
              <a:p>
                <a:r>
                  <a:rPr lang="en-US">
                    <a:noFill/>
                  </a:rPr>
                  <a:t> </a:t>
                </a:r>
              </a:p>
            </p:txBody>
          </p:sp>
        </mc:Fallback>
      </mc:AlternateContent>
      <p:pic>
        <p:nvPicPr>
          <p:cNvPr id="12" name="Picture 11" descr="Chart, radar chart&#10;&#10;Description automatically generated">
            <a:extLst>
              <a:ext uri="{FF2B5EF4-FFF2-40B4-BE49-F238E27FC236}">
                <a16:creationId xmlns:a16="http://schemas.microsoft.com/office/drawing/2014/main" id="{90462605-522D-FAFD-69A2-888F62C5AE1D}"/>
              </a:ext>
            </a:extLst>
          </p:cNvPr>
          <p:cNvPicPr>
            <a:picLocks noChangeAspect="1"/>
          </p:cNvPicPr>
          <p:nvPr/>
        </p:nvPicPr>
        <p:blipFill>
          <a:blip r:embed="rId7"/>
          <a:stretch>
            <a:fillRect/>
          </a:stretch>
        </p:blipFill>
        <p:spPr>
          <a:xfrm>
            <a:off x="6350833" y="300075"/>
            <a:ext cx="4634920" cy="4520635"/>
          </a:xfrm>
          <a:prstGeom prst="rect">
            <a:avLst/>
          </a:prstGeom>
        </p:spPr>
      </p:pic>
      <mc:AlternateContent xmlns:mc="http://schemas.openxmlformats.org/markup-compatibility/2006" xmlns:p14="http://schemas.microsoft.com/office/powerpoint/2010/main">
        <mc:Choice Requires="p14">
          <p:contentPart p14:bwMode="auto" r:id="rId8">
            <p14:nvContentPartPr>
              <p14:cNvPr id="14" name="Ink 13">
                <a:extLst>
                  <a:ext uri="{FF2B5EF4-FFF2-40B4-BE49-F238E27FC236}">
                    <a16:creationId xmlns:a16="http://schemas.microsoft.com/office/drawing/2014/main" id="{5552E72B-FE2A-51E4-0049-2CCD2DF86768}"/>
                  </a:ext>
                </a:extLst>
              </p14:cNvPr>
              <p14:cNvContentPartPr/>
              <p14:nvPr/>
            </p14:nvContentPartPr>
            <p14:xfrm>
              <a:off x="6280525" y="1711198"/>
              <a:ext cx="1980000" cy="252720"/>
            </p14:xfrm>
          </p:contentPart>
        </mc:Choice>
        <mc:Fallback xmlns="">
          <p:pic>
            <p:nvPicPr>
              <p:cNvPr id="14" name="Ink 13">
                <a:extLst>
                  <a:ext uri="{FF2B5EF4-FFF2-40B4-BE49-F238E27FC236}">
                    <a16:creationId xmlns:a16="http://schemas.microsoft.com/office/drawing/2014/main" id="{5552E72B-FE2A-51E4-0049-2CCD2DF86768}"/>
                  </a:ext>
                </a:extLst>
              </p:cNvPr>
              <p:cNvPicPr/>
              <p:nvPr/>
            </p:nvPicPr>
            <p:blipFill>
              <a:blip r:embed="rId9"/>
              <a:stretch>
                <a:fillRect/>
              </a:stretch>
            </p:blipFill>
            <p:spPr>
              <a:xfrm>
                <a:off x="6271885" y="1702198"/>
                <a:ext cx="1997640" cy="2703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5" name="Ink 14">
                <a:extLst>
                  <a:ext uri="{FF2B5EF4-FFF2-40B4-BE49-F238E27FC236}">
                    <a16:creationId xmlns:a16="http://schemas.microsoft.com/office/drawing/2014/main" id="{417CCB73-CE49-49EF-27DD-6C11AFA3B1E2}"/>
                  </a:ext>
                </a:extLst>
              </p14:cNvPr>
              <p14:cNvContentPartPr/>
              <p14:nvPr/>
            </p14:nvContentPartPr>
            <p14:xfrm>
              <a:off x="8074765" y="1618318"/>
              <a:ext cx="154800" cy="294480"/>
            </p14:xfrm>
          </p:contentPart>
        </mc:Choice>
        <mc:Fallback xmlns="">
          <p:pic>
            <p:nvPicPr>
              <p:cNvPr id="15" name="Ink 14">
                <a:extLst>
                  <a:ext uri="{FF2B5EF4-FFF2-40B4-BE49-F238E27FC236}">
                    <a16:creationId xmlns:a16="http://schemas.microsoft.com/office/drawing/2014/main" id="{417CCB73-CE49-49EF-27DD-6C11AFA3B1E2}"/>
                  </a:ext>
                </a:extLst>
              </p:cNvPr>
              <p:cNvPicPr/>
              <p:nvPr/>
            </p:nvPicPr>
            <p:blipFill>
              <a:blip r:embed="rId11"/>
              <a:stretch>
                <a:fillRect/>
              </a:stretch>
            </p:blipFill>
            <p:spPr>
              <a:xfrm>
                <a:off x="8066125" y="1609318"/>
                <a:ext cx="172440" cy="312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6" name="Ink 15">
                <a:extLst>
                  <a:ext uri="{FF2B5EF4-FFF2-40B4-BE49-F238E27FC236}">
                    <a16:creationId xmlns:a16="http://schemas.microsoft.com/office/drawing/2014/main" id="{660A0EAB-610E-B146-ACD4-234ECACAEFA9}"/>
                  </a:ext>
                </a:extLst>
              </p14:cNvPr>
              <p14:cNvContentPartPr/>
              <p14:nvPr/>
            </p14:nvContentPartPr>
            <p14:xfrm>
              <a:off x="6280525" y="3146878"/>
              <a:ext cx="2306880" cy="151200"/>
            </p14:xfrm>
          </p:contentPart>
        </mc:Choice>
        <mc:Fallback xmlns="">
          <p:pic>
            <p:nvPicPr>
              <p:cNvPr id="16" name="Ink 15">
                <a:extLst>
                  <a:ext uri="{FF2B5EF4-FFF2-40B4-BE49-F238E27FC236}">
                    <a16:creationId xmlns:a16="http://schemas.microsoft.com/office/drawing/2014/main" id="{660A0EAB-610E-B146-ACD4-234ECACAEFA9}"/>
                  </a:ext>
                </a:extLst>
              </p:cNvPr>
              <p:cNvPicPr/>
              <p:nvPr/>
            </p:nvPicPr>
            <p:blipFill>
              <a:blip r:embed="rId13"/>
              <a:stretch>
                <a:fillRect/>
              </a:stretch>
            </p:blipFill>
            <p:spPr>
              <a:xfrm>
                <a:off x="6271885" y="3137878"/>
                <a:ext cx="2324520" cy="1688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7" name="Ink 16">
                <a:extLst>
                  <a:ext uri="{FF2B5EF4-FFF2-40B4-BE49-F238E27FC236}">
                    <a16:creationId xmlns:a16="http://schemas.microsoft.com/office/drawing/2014/main" id="{71C016FE-B903-E911-8DB0-1A41325E8D2A}"/>
                  </a:ext>
                </a:extLst>
              </p14:cNvPr>
              <p14:cNvContentPartPr/>
              <p14:nvPr/>
            </p14:nvContentPartPr>
            <p14:xfrm>
              <a:off x="8439085" y="3012598"/>
              <a:ext cx="176040" cy="246240"/>
            </p14:xfrm>
          </p:contentPart>
        </mc:Choice>
        <mc:Fallback xmlns="">
          <p:pic>
            <p:nvPicPr>
              <p:cNvPr id="17" name="Ink 16">
                <a:extLst>
                  <a:ext uri="{FF2B5EF4-FFF2-40B4-BE49-F238E27FC236}">
                    <a16:creationId xmlns:a16="http://schemas.microsoft.com/office/drawing/2014/main" id="{71C016FE-B903-E911-8DB0-1A41325E8D2A}"/>
                  </a:ext>
                </a:extLst>
              </p:cNvPr>
              <p:cNvPicPr/>
              <p:nvPr/>
            </p:nvPicPr>
            <p:blipFill>
              <a:blip r:embed="rId15"/>
              <a:stretch>
                <a:fillRect/>
              </a:stretch>
            </p:blipFill>
            <p:spPr>
              <a:xfrm>
                <a:off x="8430445" y="3003958"/>
                <a:ext cx="193680" cy="2638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8" name="Ink 17">
                <a:extLst>
                  <a:ext uri="{FF2B5EF4-FFF2-40B4-BE49-F238E27FC236}">
                    <a16:creationId xmlns:a16="http://schemas.microsoft.com/office/drawing/2014/main" id="{DA65B515-A455-22BC-C787-A59AC07366A5}"/>
                  </a:ext>
                </a:extLst>
              </p14:cNvPr>
              <p14:cNvContentPartPr/>
              <p14:nvPr/>
            </p14:nvContentPartPr>
            <p14:xfrm>
              <a:off x="13985245" y="1468918"/>
              <a:ext cx="360" cy="360"/>
            </p14:xfrm>
          </p:contentPart>
        </mc:Choice>
        <mc:Fallback xmlns="">
          <p:pic>
            <p:nvPicPr>
              <p:cNvPr id="18" name="Ink 17">
                <a:extLst>
                  <a:ext uri="{FF2B5EF4-FFF2-40B4-BE49-F238E27FC236}">
                    <a16:creationId xmlns:a16="http://schemas.microsoft.com/office/drawing/2014/main" id="{DA65B515-A455-22BC-C787-A59AC07366A5}"/>
                  </a:ext>
                </a:extLst>
              </p:cNvPr>
              <p:cNvPicPr/>
              <p:nvPr/>
            </p:nvPicPr>
            <p:blipFill>
              <a:blip r:embed="rId17"/>
              <a:stretch>
                <a:fillRect/>
              </a:stretch>
            </p:blipFill>
            <p:spPr>
              <a:xfrm>
                <a:off x="13976245" y="1459918"/>
                <a:ext cx="18000" cy="18000"/>
              </a:xfrm>
              <a:prstGeom prst="rect">
                <a:avLst/>
              </a:prstGeom>
            </p:spPr>
          </p:pic>
        </mc:Fallback>
      </mc:AlternateContent>
    </p:spTree>
    <p:extLst>
      <p:ext uri="{BB962C8B-B14F-4D97-AF65-F5344CB8AC3E}">
        <p14:creationId xmlns:p14="http://schemas.microsoft.com/office/powerpoint/2010/main" val="969330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426BBD8-1C80-337A-6A03-A6C8B0FF92FA}"/>
              </a:ext>
            </a:extLst>
          </p:cNvPr>
          <p:cNvSpPr>
            <a:spLocks noGrp="1"/>
          </p:cNvSpPr>
          <p:nvPr>
            <p:ph type="body" idx="1"/>
          </p:nvPr>
        </p:nvSpPr>
        <p:spPr/>
        <p:txBody>
          <a:bodyPr/>
          <a:lstStyle/>
          <a:p>
            <a:r>
              <a:rPr lang="en-US" dirty="0"/>
              <a:t>Method</a:t>
            </a:r>
          </a:p>
        </p:txBody>
      </p:sp>
      <p:sp>
        <p:nvSpPr>
          <p:cNvPr id="3" name="Slide Number Placeholder 2">
            <a:extLst>
              <a:ext uri="{FF2B5EF4-FFF2-40B4-BE49-F238E27FC236}">
                <a16:creationId xmlns:a16="http://schemas.microsoft.com/office/drawing/2014/main" id="{95E795DD-EABD-DA89-BFEC-34961E4A36C2}"/>
              </a:ext>
            </a:extLst>
          </p:cNvPr>
          <p:cNvSpPr>
            <a:spLocks noGrp="1"/>
          </p:cNvSpPr>
          <p:nvPr>
            <p:ph type="sldNum" sz="quarter" idx="12"/>
          </p:nvPr>
        </p:nvSpPr>
        <p:spPr/>
        <p:txBody>
          <a:bodyPr/>
          <a:lstStyle/>
          <a:p>
            <a:pPr algn="r"/>
            <a:fld id="{3D78CF80-E55C-904B-9CBD-E4C82074FD1C}" type="slidenum">
              <a:rPr lang="en-US" smtClean="0"/>
              <a:pPr algn="r"/>
              <a:t>4</a:t>
            </a:fld>
            <a:endParaRPr lang="en-US"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6F0A48E4-194F-571B-53F2-3AAA499EE27A}"/>
                  </a:ext>
                </a:extLst>
              </p:cNvPr>
              <p:cNvSpPr txBox="1"/>
              <p:nvPr/>
            </p:nvSpPr>
            <p:spPr>
              <a:xfrm>
                <a:off x="4627905" y="1717600"/>
                <a:ext cx="2936188" cy="53476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𝑇</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1</m:t>
                              </m:r>
                            </m:sub>
                          </m:sSub>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2</m:t>
                              </m:r>
                            </m:sub>
                          </m:sSub>
                        </m:sub>
                      </m:sSub>
                      <m:r>
                        <a:rPr lang="en-US" sz="3200" b="0" i="1" smtClean="0">
                          <a:latin typeface="Cambria Math" panose="02040503050406030204" pitchFamily="18" charset="0"/>
                        </a:rPr>
                        <m:t>=</m:t>
                      </m:r>
                      <m:r>
                        <a:rPr lang="en-US" sz="3200" b="0" i="1" smtClean="0">
                          <a:latin typeface="Cambria Math" panose="02040503050406030204" pitchFamily="18" charset="0"/>
                        </a:rPr>
                        <m:t>𝐺</m:t>
                      </m:r>
                      <m:r>
                        <a:rPr lang="en-US" sz="3200" b="0" i="1" smtClean="0">
                          <a:latin typeface="Cambria Math" panose="02040503050406030204" pitchFamily="18" charset="0"/>
                        </a:rPr>
                        <m:t>(</m:t>
                      </m:r>
                      <m:sSub>
                        <m:sSubPr>
                          <m:ctrlPr>
                            <a:rPr lang="en-US" sz="3200" i="1">
                              <a:latin typeface="Cambria Math" panose="02040503050406030204" pitchFamily="18" charset="0"/>
                            </a:rPr>
                          </m:ctrlPr>
                        </m:sSubPr>
                        <m:e>
                          <m:r>
                            <a:rPr lang="en-US" sz="3200" i="1">
                              <a:latin typeface="Cambria Math" panose="02040503050406030204" pitchFamily="18" charset="0"/>
                            </a:rPr>
                            <m:t>𝑇</m:t>
                          </m:r>
                        </m:e>
                        <m:sub>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0</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1</m:t>
                              </m:r>
                            </m:sub>
                          </m:sSub>
                        </m:sub>
                      </m:sSub>
                      <m:r>
                        <a:rPr lang="en-US" sz="3200" b="0" i="1" smtClean="0">
                          <a:latin typeface="Cambria Math" panose="02040503050406030204" pitchFamily="18" charset="0"/>
                        </a:rPr>
                        <m:t>)</m:t>
                      </m:r>
                    </m:oMath>
                  </m:oMathPara>
                </a14:m>
                <a:endParaRPr lang="en-US" sz="3200" dirty="0"/>
              </a:p>
            </p:txBody>
          </p:sp>
        </mc:Choice>
        <mc:Fallback xmlns="">
          <p:sp>
            <p:nvSpPr>
              <p:cNvPr id="4" name="TextBox 3">
                <a:extLst>
                  <a:ext uri="{FF2B5EF4-FFF2-40B4-BE49-F238E27FC236}">
                    <a16:creationId xmlns:a16="http://schemas.microsoft.com/office/drawing/2014/main" id="{6F0A48E4-194F-571B-53F2-3AAA499EE27A}"/>
                  </a:ext>
                </a:extLst>
              </p:cNvPr>
              <p:cNvSpPr txBox="1">
                <a:spLocks noRot="1" noChangeAspect="1" noMove="1" noResize="1" noEditPoints="1" noAdjustHandles="1" noChangeArrowheads="1" noChangeShapeType="1" noTextEdit="1"/>
              </p:cNvSpPr>
              <p:nvPr/>
            </p:nvSpPr>
            <p:spPr>
              <a:xfrm>
                <a:off x="4627905" y="1717600"/>
                <a:ext cx="2936188" cy="534762"/>
              </a:xfrm>
              <a:prstGeom prst="rect">
                <a:avLst/>
              </a:prstGeom>
              <a:blipFill>
                <a:blip r:embed="rId3"/>
                <a:stretch>
                  <a:fillRect b="-114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4400D518-1C94-8E77-8167-A2D369EF7925}"/>
                  </a:ext>
                </a:extLst>
              </p:cNvPr>
              <p:cNvSpPr txBox="1"/>
              <p:nvPr/>
            </p:nvSpPr>
            <p:spPr>
              <a:xfrm>
                <a:off x="3483233" y="3796336"/>
                <a:ext cx="5225533" cy="53751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𝑇</m:t>
                          </m:r>
                        </m:e>
                        <m:sub>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1</m:t>
                              </m:r>
                            </m:sub>
                          </m:sSub>
                          <m:r>
                            <a:rPr lang="en-US" sz="3200" b="0" i="1" smtClean="0">
                              <a:latin typeface="Cambria Math" panose="02040503050406030204" pitchFamily="18" charset="0"/>
                            </a:rPr>
                            <m:t>,</m:t>
                          </m:r>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𝑡</m:t>
                              </m:r>
                            </m:e>
                            <m:sub>
                              <m:r>
                                <a:rPr lang="en-US" sz="3200" b="0" i="1" smtClean="0">
                                  <a:latin typeface="Cambria Math" panose="02040503050406030204" pitchFamily="18" charset="0"/>
                                </a:rPr>
                                <m:t>2</m:t>
                              </m:r>
                            </m:sub>
                          </m:sSub>
                        </m:sub>
                      </m:sSub>
                      <m:r>
                        <a:rPr lang="en-US" sz="3200" b="0" i="1" smtClean="0">
                          <a:latin typeface="Cambria Math" panose="02040503050406030204" pitchFamily="18" charset="0"/>
                        </a:rPr>
                        <m:t>=</m:t>
                      </m:r>
                      <m:r>
                        <a:rPr lang="en-US" sz="3200" b="0" i="1" smtClean="0">
                          <a:latin typeface="Cambria Math" panose="02040503050406030204" pitchFamily="18" charset="0"/>
                        </a:rPr>
                        <m:t>𝐿𝑆𝑇𝑀</m:t>
                      </m:r>
                      <m:r>
                        <a:rPr lang="en-US" sz="3200" b="0" i="1" smtClean="0">
                          <a:latin typeface="Cambria Math" panose="02040503050406030204" pitchFamily="18" charset="0"/>
                        </a:rPr>
                        <m:t>−</m:t>
                      </m:r>
                      <m:r>
                        <a:rPr lang="en-US" sz="3200" b="0" i="1" smtClean="0">
                          <a:latin typeface="Cambria Math" panose="02040503050406030204" pitchFamily="18" charset="0"/>
                        </a:rPr>
                        <m:t>𝐺𝐴𝑁𝑠</m:t>
                      </m:r>
                      <m:r>
                        <a:rPr lang="en-US" sz="3200" b="0" i="1" smtClean="0">
                          <a:latin typeface="Cambria Math" panose="02040503050406030204" pitchFamily="18" charset="0"/>
                        </a:rPr>
                        <m:t>(</m:t>
                      </m:r>
                      <m:sSub>
                        <m:sSubPr>
                          <m:ctrlPr>
                            <a:rPr lang="en-US" sz="3200" i="1">
                              <a:latin typeface="Cambria Math" panose="02040503050406030204" pitchFamily="18" charset="0"/>
                            </a:rPr>
                          </m:ctrlPr>
                        </m:sSubPr>
                        <m:e>
                          <m:r>
                            <a:rPr lang="en-US" sz="3200" i="1">
                              <a:latin typeface="Cambria Math" panose="02040503050406030204" pitchFamily="18" charset="0"/>
                            </a:rPr>
                            <m:t>𝑇</m:t>
                          </m:r>
                        </m:e>
                        <m:sub>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0</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rPr>
                                <m:t>𝑡</m:t>
                              </m:r>
                            </m:e>
                            <m:sub>
                              <m:r>
                                <a:rPr lang="en-US" sz="3200" i="1">
                                  <a:latin typeface="Cambria Math" panose="02040503050406030204" pitchFamily="18" charset="0"/>
                                </a:rPr>
                                <m:t>1</m:t>
                              </m:r>
                            </m:sub>
                          </m:sSub>
                        </m:sub>
                      </m:sSub>
                      <m:r>
                        <a:rPr lang="en-US" sz="3200" b="0" i="1" smtClean="0">
                          <a:latin typeface="Cambria Math" panose="02040503050406030204" pitchFamily="18" charset="0"/>
                        </a:rPr>
                        <m:t>)</m:t>
                      </m:r>
                    </m:oMath>
                  </m:oMathPara>
                </a14:m>
                <a:endParaRPr lang="en-US" sz="3200" dirty="0"/>
              </a:p>
            </p:txBody>
          </p:sp>
        </mc:Choice>
        <mc:Fallback xmlns="">
          <p:sp>
            <p:nvSpPr>
              <p:cNvPr id="7" name="TextBox 6">
                <a:extLst>
                  <a:ext uri="{FF2B5EF4-FFF2-40B4-BE49-F238E27FC236}">
                    <a16:creationId xmlns:a16="http://schemas.microsoft.com/office/drawing/2014/main" id="{4400D518-1C94-8E77-8167-A2D369EF7925}"/>
                  </a:ext>
                </a:extLst>
              </p:cNvPr>
              <p:cNvSpPr txBox="1">
                <a:spLocks noRot="1" noChangeAspect="1" noMove="1" noResize="1" noEditPoints="1" noAdjustHandles="1" noChangeArrowheads="1" noChangeShapeType="1" noTextEdit="1"/>
              </p:cNvSpPr>
              <p:nvPr/>
            </p:nvSpPr>
            <p:spPr>
              <a:xfrm>
                <a:off x="3483233" y="3796336"/>
                <a:ext cx="5225533" cy="537519"/>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105938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E8EABE-BAC1-98BC-1DAE-182EC4024B86}"/>
              </a:ext>
            </a:extLst>
          </p:cNvPr>
          <p:cNvSpPr>
            <a:spLocks noGrp="1"/>
          </p:cNvSpPr>
          <p:nvPr>
            <p:ph type="body" idx="1"/>
          </p:nvPr>
        </p:nvSpPr>
        <p:spPr/>
        <p:txBody>
          <a:bodyPr/>
          <a:lstStyle/>
          <a:p>
            <a:r>
              <a:rPr lang="en-US" dirty="0"/>
              <a:t>LSTM(Long short-term memory)</a:t>
            </a:r>
          </a:p>
        </p:txBody>
      </p:sp>
      <p:sp>
        <p:nvSpPr>
          <p:cNvPr id="3" name="Slide Number Placeholder 2">
            <a:extLst>
              <a:ext uri="{FF2B5EF4-FFF2-40B4-BE49-F238E27FC236}">
                <a16:creationId xmlns:a16="http://schemas.microsoft.com/office/drawing/2014/main" id="{02743B2F-1148-D644-9546-18463637AE41}"/>
              </a:ext>
            </a:extLst>
          </p:cNvPr>
          <p:cNvSpPr>
            <a:spLocks noGrp="1"/>
          </p:cNvSpPr>
          <p:nvPr>
            <p:ph type="sldNum" sz="quarter" idx="12"/>
          </p:nvPr>
        </p:nvSpPr>
        <p:spPr/>
        <p:txBody>
          <a:bodyPr/>
          <a:lstStyle/>
          <a:p>
            <a:pPr algn="r"/>
            <a:fld id="{3D78CF80-E55C-904B-9CBD-E4C82074FD1C}" type="slidenum">
              <a:rPr lang="en-US" smtClean="0"/>
              <a:pPr algn="r"/>
              <a:t>5</a:t>
            </a:fld>
            <a:endParaRPr lang="en-US" dirty="0"/>
          </a:p>
        </p:txBody>
      </p:sp>
      <p:sp>
        <p:nvSpPr>
          <p:cNvPr id="6" name="TextBox 5">
            <a:extLst>
              <a:ext uri="{FF2B5EF4-FFF2-40B4-BE49-F238E27FC236}">
                <a16:creationId xmlns:a16="http://schemas.microsoft.com/office/drawing/2014/main" id="{A4D43699-F106-2A09-6D31-42CB76E51D41}"/>
              </a:ext>
            </a:extLst>
          </p:cNvPr>
          <p:cNvSpPr txBox="1"/>
          <p:nvPr/>
        </p:nvSpPr>
        <p:spPr>
          <a:xfrm>
            <a:off x="721895" y="1090863"/>
            <a:ext cx="11133221" cy="1661993"/>
          </a:xfrm>
          <a:prstGeom prst="rect">
            <a:avLst/>
          </a:prstGeom>
          <a:noFill/>
        </p:spPr>
        <p:txBody>
          <a:bodyPr wrap="square" rtlCol="0">
            <a:spAutoFit/>
          </a:bodyPr>
          <a:lstStyle/>
          <a:p>
            <a:pPr marL="457200" indent="-457200">
              <a:buFont typeface="Arial" panose="020B0604020202020204" pitchFamily="34" charset="0"/>
              <a:buChar char="•"/>
            </a:pPr>
            <a:r>
              <a:rPr lang="en-US" sz="2800" dirty="0"/>
              <a:t>Proposed by Dr. </a:t>
            </a:r>
            <a:r>
              <a:rPr lang="en-US" sz="2800" dirty="0" err="1"/>
              <a:t>Hochreiter</a:t>
            </a:r>
            <a:r>
              <a:rPr lang="en-US" sz="2800" dirty="0"/>
              <a:t> in 1997</a:t>
            </a:r>
          </a:p>
          <a:p>
            <a:pPr marL="457200" indent="-457200">
              <a:buFont typeface="Arial" panose="020B0604020202020204" pitchFamily="34" charset="0"/>
              <a:buChar char="•"/>
            </a:pPr>
            <a:r>
              <a:rPr lang="en-US" sz="2800" b="0" i="0" dirty="0">
                <a:effectLst/>
              </a:rPr>
              <a:t>Is Recurrent Neural Networks which allow information to be passed from one step of the network to the next</a:t>
            </a:r>
          </a:p>
          <a:p>
            <a:endParaRPr lang="en-US" dirty="0"/>
          </a:p>
        </p:txBody>
      </p:sp>
      <p:pic>
        <p:nvPicPr>
          <p:cNvPr id="1026" name="Picture 2" descr="A screenshot of a video game&#10;&#10;Description automatically generated with medium confidence">
            <a:extLst>
              <a:ext uri="{FF2B5EF4-FFF2-40B4-BE49-F238E27FC236}">
                <a16:creationId xmlns:a16="http://schemas.microsoft.com/office/drawing/2014/main" id="{AA4568F4-D263-3598-7DA6-F3CAF0FC63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3652" y="2510855"/>
            <a:ext cx="8084695" cy="303807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7C8ADF1-60AC-37FF-CD84-7FD652001444}"/>
              </a:ext>
            </a:extLst>
          </p:cNvPr>
          <p:cNvSpPr txBox="1"/>
          <p:nvPr/>
        </p:nvSpPr>
        <p:spPr>
          <a:xfrm>
            <a:off x="4527160" y="5842865"/>
            <a:ext cx="3522689" cy="923330"/>
          </a:xfrm>
          <a:prstGeom prst="rect">
            <a:avLst/>
          </a:prstGeom>
          <a:noFill/>
        </p:spPr>
        <p:txBody>
          <a:bodyPr wrap="square" rtlCol="0">
            <a:spAutoFit/>
          </a:bodyPr>
          <a:lstStyle/>
          <a:p>
            <a:r>
              <a:rPr lang="en-US" dirty="0"/>
              <a:t>Image origin: https://colah.github.io/posts/2015-08-Understanding-LSTMs/</a:t>
            </a:r>
          </a:p>
        </p:txBody>
      </p:sp>
      <p:sp>
        <p:nvSpPr>
          <p:cNvPr id="4" name="TextBox 3">
            <a:extLst>
              <a:ext uri="{FF2B5EF4-FFF2-40B4-BE49-F238E27FC236}">
                <a16:creationId xmlns:a16="http://schemas.microsoft.com/office/drawing/2014/main" id="{BF4FA228-A4ED-8419-41BE-F91AF8417799}"/>
              </a:ext>
            </a:extLst>
          </p:cNvPr>
          <p:cNvSpPr txBox="1"/>
          <p:nvPr/>
        </p:nvSpPr>
        <p:spPr>
          <a:xfrm>
            <a:off x="5159248" y="5548932"/>
            <a:ext cx="2788170" cy="369332"/>
          </a:xfrm>
          <a:prstGeom prst="rect">
            <a:avLst/>
          </a:prstGeom>
          <a:noFill/>
        </p:spPr>
        <p:txBody>
          <a:bodyPr wrap="square" rtlCol="0">
            <a:spAutoFit/>
          </a:bodyPr>
          <a:lstStyle/>
          <a:p>
            <a:r>
              <a:rPr lang="en-US" dirty="0"/>
              <a:t>Fig: LSTM structure</a:t>
            </a:r>
          </a:p>
        </p:txBody>
      </p:sp>
    </p:spTree>
    <p:extLst>
      <p:ext uri="{BB962C8B-B14F-4D97-AF65-F5344CB8AC3E}">
        <p14:creationId xmlns:p14="http://schemas.microsoft.com/office/powerpoint/2010/main" val="3041213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2928472-EBFC-49E5-9687-8916C7EDBF48}"/>
              </a:ext>
            </a:extLst>
          </p:cNvPr>
          <p:cNvSpPr>
            <a:spLocks noGrp="1"/>
          </p:cNvSpPr>
          <p:nvPr>
            <p:ph type="body" idx="1"/>
          </p:nvPr>
        </p:nvSpPr>
        <p:spPr/>
        <p:txBody>
          <a:bodyPr/>
          <a:lstStyle/>
          <a:p>
            <a:r>
              <a:rPr lang="en-US" dirty="0"/>
              <a:t>GANs(</a:t>
            </a:r>
            <a:r>
              <a:rPr lang="en-US" b="0" i="0" dirty="0">
                <a:solidFill>
                  <a:srgbClr val="202124"/>
                </a:solidFill>
                <a:effectLst/>
                <a:latin typeface="Google Sans"/>
              </a:rPr>
              <a:t>Generative adversarial networks</a:t>
            </a:r>
            <a:r>
              <a:rPr lang="en-US" dirty="0"/>
              <a:t>)</a:t>
            </a:r>
          </a:p>
        </p:txBody>
      </p:sp>
      <p:sp>
        <p:nvSpPr>
          <p:cNvPr id="3" name="Slide Number Placeholder 2">
            <a:extLst>
              <a:ext uri="{FF2B5EF4-FFF2-40B4-BE49-F238E27FC236}">
                <a16:creationId xmlns:a16="http://schemas.microsoft.com/office/drawing/2014/main" id="{7D1440AC-77F1-43E5-A151-8BDD8C8C3238}"/>
              </a:ext>
            </a:extLst>
          </p:cNvPr>
          <p:cNvSpPr>
            <a:spLocks noGrp="1"/>
          </p:cNvSpPr>
          <p:nvPr>
            <p:ph type="sldNum" sz="quarter" idx="12"/>
          </p:nvPr>
        </p:nvSpPr>
        <p:spPr/>
        <p:txBody>
          <a:bodyPr/>
          <a:lstStyle/>
          <a:p>
            <a:pPr algn="r"/>
            <a:fld id="{3D78CF80-E55C-904B-9CBD-E4C82074FD1C}" type="slidenum">
              <a:rPr lang="en-US" smtClean="0"/>
              <a:pPr algn="r"/>
              <a:t>6</a:t>
            </a:fld>
            <a:endParaRPr lang="en-US" dirty="0"/>
          </a:p>
        </p:txBody>
      </p:sp>
      <p:pic>
        <p:nvPicPr>
          <p:cNvPr id="1026" name="Picture 2" descr="gansgfg">
            <a:extLst>
              <a:ext uri="{FF2B5EF4-FFF2-40B4-BE49-F238E27FC236}">
                <a16:creationId xmlns:a16="http://schemas.microsoft.com/office/drawing/2014/main" id="{142F9630-4A79-CD6B-E797-07571DE20B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9498" y="1265825"/>
            <a:ext cx="8853003" cy="497981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C8F736A-0CA7-C577-0AA1-4D555E8F6967}"/>
              </a:ext>
            </a:extLst>
          </p:cNvPr>
          <p:cNvSpPr txBox="1"/>
          <p:nvPr/>
        </p:nvSpPr>
        <p:spPr>
          <a:xfrm>
            <a:off x="5469483" y="5984318"/>
            <a:ext cx="3117954" cy="369332"/>
          </a:xfrm>
          <a:prstGeom prst="rect">
            <a:avLst/>
          </a:prstGeom>
          <a:noFill/>
        </p:spPr>
        <p:txBody>
          <a:bodyPr wrap="square" rtlCol="0">
            <a:spAutoFit/>
          </a:bodyPr>
          <a:lstStyle/>
          <a:p>
            <a:r>
              <a:rPr lang="en-US" dirty="0"/>
              <a:t>GANs structure</a:t>
            </a:r>
          </a:p>
        </p:txBody>
      </p:sp>
      <p:sp>
        <p:nvSpPr>
          <p:cNvPr id="6" name="TextBox 5">
            <a:extLst>
              <a:ext uri="{FF2B5EF4-FFF2-40B4-BE49-F238E27FC236}">
                <a16:creationId xmlns:a16="http://schemas.microsoft.com/office/drawing/2014/main" id="{0E636E3E-B85C-CDFE-784D-DDBCD0FA3822}"/>
              </a:ext>
            </a:extLst>
          </p:cNvPr>
          <p:cNvSpPr txBox="1"/>
          <p:nvPr/>
        </p:nvSpPr>
        <p:spPr>
          <a:xfrm>
            <a:off x="3711886" y="6245638"/>
            <a:ext cx="6183442" cy="646331"/>
          </a:xfrm>
          <a:prstGeom prst="rect">
            <a:avLst/>
          </a:prstGeom>
          <a:noFill/>
        </p:spPr>
        <p:txBody>
          <a:bodyPr wrap="square">
            <a:spAutoFit/>
          </a:bodyPr>
          <a:lstStyle/>
          <a:p>
            <a:r>
              <a:rPr lang="en-US" dirty="0"/>
              <a:t>Image origin: https://www.geeksforgeeks.org/generative-adversarial-network-gan/</a:t>
            </a:r>
          </a:p>
        </p:txBody>
      </p:sp>
      <p:sp>
        <p:nvSpPr>
          <p:cNvPr id="9" name="TextBox 8">
            <a:extLst>
              <a:ext uri="{FF2B5EF4-FFF2-40B4-BE49-F238E27FC236}">
                <a16:creationId xmlns:a16="http://schemas.microsoft.com/office/drawing/2014/main" id="{7D70FF6F-A47A-F7E2-C96B-C90A382A7B54}"/>
              </a:ext>
            </a:extLst>
          </p:cNvPr>
          <p:cNvSpPr txBox="1"/>
          <p:nvPr/>
        </p:nvSpPr>
        <p:spPr>
          <a:xfrm>
            <a:off x="944379" y="853474"/>
            <a:ext cx="8319541" cy="523220"/>
          </a:xfrm>
          <a:prstGeom prst="rect">
            <a:avLst/>
          </a:prstGeom>
          <a:noFill/>
        </p:spPr>
        <p:txBody>
          <a:bodyPr wrap="square" rtlCol="0">
            <a:spAutoFit/>
          </a:bodyPr>
          <a:lstStyle/>
          <a:p>
            <a:pPr marL="285750" indent="-285750">
              <a:buFont typeface="Arial" panose="020B0604020202020204" pitchFamily="34" charset="0"/>
              <a:buChar char="•"/>
            </a:pPr>
            <a:r>
              <a:rPr lang="en-US" sz="2800" dirty="0"/>
              <a:t>Proposed by Ian Goodfellow in 2014 </a:t>
            </a:r>
          </a:p>
        </p:txBody>
      </p:sp>
    </p:spTree>
    <p:extLst>
      <p:ext uri="{BB962C8B-B14F-4D97-AF65-F5344CB8AC3E}">
        <p14:creationId xmlns:p14="http://schemas.microsoft.com/office/powerpoint/2010/main" val="2773815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2928472-EBFC-49E5-9687-8916C7EDBF48}"/>
              </a:ext>
            </a:extLst>
          </p:cNvPr>
          <p:cNvSpPr>
            <a:spLocks noGrp="1"/>
          </p:cNvSpPr>
          <p:nvPr>
            <p:ph type="body" idx="1"/>
          </p:nvPr>
        </p:nvSpPr>
        <p:spPr/>
        <p:txBody>
          <a:bodyPr/>
          <a:lstStyle/>
          <a:p>
            <a:r>
              <a:rPr lang="en-US" dirty="0"/>
              <a:t>GANs(</a:t>
            </a:r>
            <a:r>
              <a:rPr lang="en-US" b="0" i="0" dirty="0">
                <a:solidFill>
                  <a:srgbClr val="202124"/>
                </a:solidFill>
                <a:effectLst/>
                <a:latin typeface="Google Sans"/>
              </a:rPr>
              <a:t>Generative adversarial networks</a:t>
            </a:r>
            <a:r>
              <a:rPr lang="en-US" dirty="0"/>
              <a:t>)</a:t>
            </a:r>
          </a:p>
        </p:txBody>
      </p:sp>
      <p:sp>
        <p:nvSpPr>
          <p:cNvPr id="3" name="Slide Number Placeholder 2">
            <a:extLst>
              <a:ext uri="{FF2B5EF4-FFF2-40B4-BE49-F238E27FC236}">
                <a16:creationId xmlns:a16="http://schemas.microsoft.com/office/drawing/2014/main" id="{7D1440AC-77F1-43E5-A151-8BDD8C8C3238}"/>
              </a:ext>
            </a:extLst>
          </p:cNvPr>
          <p:cNvSpPr>
            <a:spLocks noGrp="1"/>
          </p:cNvSpPr>
          <p:nvPr>
            <p:ph type="sldNum" sz="quarter" idx="12"/>
          </p:nvPr>
        </p:nvSpPr>
        <p:spPr/>
        <p:txBody>
          <a:bodyPr/>
          <a:lstStyle/>
          <a:p>
            <a:pPr algn="r"/>
            <a:fld id="{3D78CF80-E55C-904B-9CBD-E4C82074FD1C}" type="slidenum">
              <a:rPr lang="en-US" smtClean="0"/>
              <a:pPr algn="r"/>
              <a:t>7</a:t>
            </a:fld>
            <a:endParaRPr lang="en-US" dirty="0"/>
          </a:p>
        </p:txBody>
      </p:sp>
      <p:sp>
        <p:nvSpPr>
          <p:cNvPr id="8" name="TextBox 7">
            <a:extLst>
              <a:ext uri="{FF2B5EF4-FFF2-40B4-BE49-F238E27FC236}">
                <a16:creationId xmlns:a16="http://schemas.microsoft.com/office/drawing/2014/main" id="{13E803F8-0619-D3D4-A0B0-FE61A408B6EE}"/>
              </a:ext>
            </a:extLst>
          </p:cNvPr>
          <p:cNvSpPr txBox="1"/>
          <p:nvPr/>
        </p:nvSpPr>
        <p:spPr>
          <a:xfrm>
            <a:off x="1049311" y="2202756"/>
            <a:ext cx="10343214" cy="4549835"/>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sz="2800" dirty="0"/>
              <a:t>z denoted the input factors. </a:t>
            </a:r>
          </a:p>
          <a:p>
            <a:pPr marL="457200" indent="-457200">
              <a:lnSpc>
                <a:spcPct val="150000"/>
              </a:lnSpc>
              <a:buFont typeface="Arial" panose="020B0604020202020204" pitchFamily="34" charset="0"/>
              <a:buChar char="•"/>
            </a:pPr>
            <a:r>
              <a:rPr lang="en-US" sz="2800" dirty="0"/>
              <a:t>G denotes the generator that takes z and generates trajectory G(z). </a:t>
            </a:r>
          </a:p>
          <a:p>
            <a:pPr marL="457200" indent="-457200">
              <a:lnSpc>
                <a:spcPct val="150000"/>
              </a:lnSpc>
              <a:buFont typeface="Arial" panose="020B0604020202020204" pitchFamily="34" charset="0"/>
              <a:buChar char="•"/>
            </a:pPr>
            <a:r>
              <a:rPr lang="en-US" sz="2800" dirty="0"/>
              <a:t>D denotes the discriminator and D(x) output the probability that x is a desired trajectory. </a:t>
            </a:r>
          </a:p>
          <a:p>
            <a:pPr marL="457200" indent="-457200">
              <a:lnSpc>
                <a:spcPct val="150000"/>
              </a:lnSpc>
              <a:buFont typeface="Arial" panose="020B0604020202020204" pitchFamily="34" charset="0"/>
              <a:buChar char="•"/>
            </a:pPr>
            <a:r>
              <a:rPr lang="en-US" sz="2800" dirty="0"/>
              <a:t>If G(z) is real, discriminator should give a high score, if G(z) is not similar to the real trajectory, discriminator should give a low score</a:t>
            </a:r>
          </a:p>
          <a:p>
            <a:pPr>
              <a:lnSpc>
                <a:spcPct val="150000"/>
              </a:lnSpc>
            </a:pPr>
            <a:endParaRPr lang="en-US" sz="2800" dirty="0"/>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0EE9BC89-9278-A6EB-3693-2532B07C1F30}"/>
                  </a:ext>
                </a:extLst>
              </p:cNvPr>
              <p:cNvSpPr txBox="1"/>
              <p:nvPr/>
            </p:nvSpPr>
            <p:spPr>
              <a:xfrm>
                <a:off x="1668904" y="478427"/>
                <a:ext cx="8829207" cy="1732077"/>
              </a:xfrm>
              <a:prstGeom prst="rect">
                <a:avLst/>
              </a:prstGeom>
              <a:noFill/>
            </p:spPr>
            <p:txBody>
              <a:bodyPr wrap="square">
                <a:spAutoFit/>
              </a:bodyPr>
              <a:lstStyle/>
              <a:p>
                <a:pPr>
                  <a:lnSpc>
                    <a:spcPct val="107000"/>
                  </a:lnSpc>
                  <a:spcAft>
                    <a:spcPts val="800"/>
                  </a:spcAft>
                </a:pPr>
                <a:r>
                  <a:rPr lang="en-US" sz="1800" dirty="0">
                    <a:effectLst/>
                    <a:latin typeface="Calibri" panose="020F0502020204030204" pitchFamily="34" charset="0"/>
                    <a:ea typeface="DengXian" panose="02010600030101010101" pitchFamily="2" charset="-122"/>
                    <a:cs typeface="Times New Roman" panose="02020603050405020304" pitchFamily="18" charset="0"/>
                  </a:rPr>
                  <a:t> </a:t>
                </a:r>
                <a:endParaRPr lang="en-US" sz="2800" dirty="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func>
                        <m:func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funcPr>
                        <m:fName>
                          <m:limLow>
                            <m:limLow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limLow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min</m:t>
                              </m:r>
                            </m:e>
                            <m:lim>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G</m:t>
                              </m:r>
                            </m:lim>
                          </m:limLow>
                        </m:fName>
                        <m:e>
                          <m:func>
                            <m:func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funcPr>
                            <m:fName>
                              <m:limLow>
                                <m:limLow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limLow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max</m:t>
                                  </m:r>
                                </m:e>
                                <m:lim>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D</m:t>
                                  </m:r>
                                </m:lim>
                              </m:limLow>
                            </m:fName>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V</m:t>
                              </m:r>
                            </m:e>
                          </m:func>
                        </m:e>
                      </m:func>
                      <m:d>
                        <m:d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d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D</m:t>
                          </m:r>
                          <m:r>
                            <a:rPr lang="en-US" sz="2800">
                              <a:effectLst/>
                              <a:latin typeface="Cambria Math" panose="02040503050406030204" pitchFamily="18" charset="0"/>
                              <a:ea typeface="DengXian" panose="02010600030101010101" pitchFamily="2" charset="-122"/>
                              <a:cs typeface="Times New Roman" panose="02020603050405020304" pitchFamily="18" charset="0"/>
                            </a:rPr>
                            <m:t>,</m:t>
                          </m:r>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G</m:t>
                          </m:r>
                        </m:e>
                      </m:d>
                      <m:r>
                        <a:rPr lang="en-US" sz="2800">
                          <a:effectLst/>
                          <a:latin typeface="Cambria Math" panose="02040503050406030204" pitchFamily="18" charset="0"/>
                          <a:ea typeface="DengXian" panose="02010600030101010101" pitchFamily="2" charset="-122"/>
                          <a:cs typeface="Times New Roman" panose="02020603050405020304" pitchFamily="18" charset="0"/>
                        </a:rPr>
                        <m:t>=</m:t>
                      </m:r>
                      <m:sSub>
                        <m:sSub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sSub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E</m:t>
                          </m:r>
                        </m:e>
                        <m:sub>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x</m:t>
                          </m:r>
                          <m:r>
                            <a:rPr lang="en-US" sz="2800">
                              <a:effectLst/>
                              <a:latin typeface="Cambria Math" panose="02040503050406030204" pitchFamily="18" charset="0"/>
                              <a:ea typeface="DengXian" panose="02010600030101010101" pitchFamily="2" charset="-122"/>
                              <a:cs typeface="Times New Roman" panose="02020603050405020304" pitchFamily="18" charset="0"/>
                            </a:rPr>
                            <m:t>∼</m:t>
                          </m:r>
                          <m:sSub>
                            <m:sSub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sSub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p</m:t>
                              </m:r>
                            </m:e>
                            <m:sub>
                              <m:r>
                                <a:rPr lang="en-US" sz="2800" b="0" i="1" smtClean="0">
                                  <a:effectLst/>
                                  <a:latin typeface="Cambria Math" panose="02040503050406030204" pitchFamily="18" charset="0"/>
                                  <a:ea typeface="DengXian" panose="02010600030101010101" pitchFamily="2" charset="-122"/>
                                  <a:cs typeface="Times New Roman" panose="02020603050405020304" pitchFamily="18" charset="0"/>
                                </a:rPr>
                                <m:t>𝑑𝑎𝑡𝑎</m:t>
                              </m:r>
                            </m:sub>
                          </m:sSub>
                          <m:d>
                            <m:d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d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x</m:t>
                              </m:r>
                            </m:e>
                          </m:d>
                        </m:sub>
                      </m:sSub>
                      <m:d>
                        <m:dPr>
                          <m:begChr m:val="["/>
                          <m:endChr m:val="]"/>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dPr>
                        <m:e>
                          <m:func>
                            <m:func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funcPr>
                            <m:fNa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log</m:t>
                              </m:r>
                            </m:fName>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D</m:t>
                              </m:r>
                            </m:e>
                          </m:func>
                          <m:d>
                            <m:d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d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x</m:t>
                              </m:r>
                            </m:e>
                          </m:d>
                        </m:e>
                      </m:d>
                      <m:r>
                        <a:rPr lang="en-US" sz="2800">
                          <a:effectLst/>
                          <a:latin typeface="Cambria Math" panose="02040503050406030204" pitchFamily="18" charset="0"/>
                          <a:ea typeface="DengXian" panose="02010600030101010101" pitchFamily="2" charset="-122"/>
                          <a:cs typeface="Times New Roman" panose="02020603050405020304" pitchFamily="18" charset="0"/>
                        </a:rPr>
                        <m:t>+</m:t>
                      </m:r>
                      <m:sSub>
                        <m:sSub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sSub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E</m:t>
                          </m:r>
                        </m:e>
                        <m:sub>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z</m:t>
                          </m:r>
                          <m:r>
                            <a:rPr lang="en-US" sz="2800">
                              <a:effectLst/>
                              <a:latin typeface="Cambria Math" panose="02040503050406030204" pitchFamily="18" charset="0"/>
                              <a:ea typeface="DengXian" panose="02010600030101010101" pitchFamily="2" charset="-122"/>
                              <a:cs typeface="Times New Roman" panose="02020603050405020304" pitchFamily="18" charset="0"/>
                            </a:rPr>
                            <m:t>∼</m:t>
                          </m:r>
                          <m:sSub>
                            <m:sSub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sSub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p</m:t>
                              </m:r>
                            </m:e>
                            <m:sub>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z</m:t>
                              </m:r>
                            </m:sub>
                          </m:sSub>
                          <m:d>
                            <m:d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d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z</m:t>
                              </m:r>
                            </m:e>
                          </m:d>
                        </m:sub>
                      </m:sSub>
                      <m:d>
                        <m:dPr>
                          <m:begChr m:val="["/>
                          <m:endChr m:val="]"/>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dPr>
                        <m:e>
                          <m:func>
                            <m:func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funcPr>
                            <m:fNa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log</m:t>
                              </m:r>
                            </m:fName>
                            <m:e>
                              <m:r>
                                <a:rPr lang="en-US" sz="2800">
                                  <a:effectLst/>
                                  <a:latin typeface="Cambria Math" panose="02040503050406030204" pitchFamily="18" charset="0"/>
                                  <a:ea typeface="DengXian" panose="02010600030101010101" pitchFamily="2" charset="-122"/>
                                  <a:cs typeface="Times New Roman" panose="02020603050405020304" pitchFamily="18" charset="0"/>
                                </a:rPr>
                                <m:t>1</m:t>
                              </m:r>
                            </m:e>
                          </m:func>
                          <m:r>
                            <a:rPr lang="en-US" sz="2800" i="1">
                              <a:effectLst/>
                              <a:latin typeface="Cambria Math" panose="02040503050406030204" pitchFamily="18" charset="0"/>
                              <a:ea typeface="DengXian" panose="02010600030101010101" pitchFamily="2" charset="-122"/>
                              <a:cs typeface="Times New Roman" panose="02020603050405020304" pitchFamily="18" charset="0"/>
                            </a:rPr>
                            <m:t>−</m:t>
                          </m:r>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D</m:t>
                          </m:r>
                          <m:d>
                            <m:d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d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G</m:t>
                              </m:r>
                              <m:d>
                                <m:dPr>
                                  <m:ctrlPr>
                                    <a:rPr lang="en-US" sz="2800" i="1">
                                      <a:effectLst/>
                                      <a:latin typeface="Cambria Math" panose="02040503050406030204" pitchFamily="18" charset="0"/>
                                      <a:ea typeface="DengXian" panose="02010600030101010101" pitchFamily="2" charset="-122"/>
                                      <a:cs typeface="Times New Roman" panose="02020603050405020304" pitchFamily="18" charset="0"/>
                                    </a:rPr>
                                  </m:ctrlPr>
                                </m:dPr>
                                <m:e>
                                  <m:r>
                                    <m:rPr>
                                      <m:sty m:val="p"/>
                                    </m:rPr>
                                    <a:rPr lang="en-US" sz="2800">
                                      <a:effectLst/>
                                      <a:latin typeface="Cambria Math" panose="02040503050406030204" pitchFamily="18" charset="0"/>
                                      <a:ea typeface="DengXian" panose="02010600030101010101" pitchFamily="2" charset="-122"/>
                                      <a:cs typeface="Times New Roman" panose="02020603050405020304" pitchFamily="18" charset="0"/>
                                    </a:rPr>
                                    <m:t>z</m:t>
                                  </m:r>
                                </m:e>
                              </m:d>
                            </m:e>
                          </m:d>
                        </m:e>
                      </m:d>
                    </m:oMath>
                  </m:oMathPara>
                </a14:m>
                <a:endParaRPr lang="en-US" sz="2800" dirty="0">
                  <a:effectLst/>
                  <a:latin typeface="Calibri" panose="020F0502020204030204" pitchFamily="34" charset="0"/>
                  <a:ea typeface="DengXian" panose="02010600030101010101" pitchFamily="2" charset="-122"/>
                  <a:cs typeface="Times New Roman" panose="02020603050405020304" pitchFamily="18" charset="0"/>
                </a:endParaRPr>
              </a:p>
            </p:txBody>
          </p:sp>
        </mc:Choice>
        <mc:Fallback xmlns="">
          <p:sp>
            <p:nvSpPr>
              <p:cNvPr id="7" name="TextBox 6">
                <a:extLst>
                  <a:ext uri="{FF2B5EF4-FFF2-40B4-BE49-F238E27FC236}">
                    <a16:creationId xmlns:a16="http://schemas.microsoft.com/office/drawing/2014/main" id="{0EE9BC89-9278-A6EB-3693-2532B07C1F30}"/>
                  </a:ext>
                </a:extLst>
              </p:cNvPr>
              <p:cNvSpPr txBox="1">
                <a:spLocks noRot="1" noChangeAspect="1" noMove="1" noResize="1" noEditPoints="1" noAdjustHandles="1" noChangeArrowheads="1" noChangeShapeType="1" noTextEdit="1"/>
              </p:cNvSpPr>
              <p:nvPr/>
            </p:nvSpPr>
            <p:spPr>
              <a:xfrm>
                <a:off x="1668904" y="478427"/>
                <a:ext cx="8829207" cy="1732077"/>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9292638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7464941-5C04-4887-8FA7-B528B89EB9BA}"/>
              </a:ext>
            </a:extLst>
          </p:cNvPr>
          <p:cNvSpPr>
            <a:spLocks noGrp="1"/>
          </p:cNvSpPr>
          <p:nvPr>
            <p:ph type="sldNum" sz="quarter" idx="12"/>
          </p:nvPr>
        </p:nvSpPr>
        <p:spPr/>
        <p:txBody>
          <a:bodyPr/>
          <a:lstStyle/>
          <a:p>
            <a:pPr algn="r"/>
            <a:fld id="{3D78CF80-E55C-904B-9CBD-E4C82074FD1C}" type="slidenum">
              <a:rPr lang="en-US" smtClean="0"/>
              <a:pPr algn="r"/>
              <a:t>8</a:t>
            </a:fld>
            <a:endParaRPr lang="en-US" dirty="0"/>
          </a:p>
        </p:txBody>
      </p:sp>
      <p:sp>
        <p:nvSpPr>
          <p:cNvPr id="7" name="Text Placeholder 6">
            <a:extLst>
              <a:ext uri="{FF2B5EF4-FFF2-40B4-BE49-F238E27FC236}">
                <a16:creationId xmlns:a16="http://schemas.microsoft.com/office/drawing/2014/main" id="{291FC158-52EB-8642-9441-B0A744F3EE95}"/>
              </a:ext>
            </a:extLst>
          </p:cNvPr>
          <p:cNvSpPr>
            <a:spLocks noGrp="1"/>
          </p:cNvSpPr>
          <p:nvPr>
            <p:ph type="body" idx="1"/>
          </p:nvPr>
        </p:nvSpPr>
        <p:spPr/>
        <p:txBody>
          <a:bodyPr/>
          <a:lstStyle/>
          <a:p>
            <a:r>
              <a:rPr lang="en-US" dirty="0"/>
              <a:t>LSTM-GANs Training</a:t>
            </a:r>
          </a:p>
        </p:txBody>
      </p:sp>
      <p:pic>
        <p:nvPicPr>
          <p:cNvPr id="4" name="Picture 3" descr="Diagram&#10;&#10;Description automatically generated">
            <a:extLst>
              <a:ext uri="{FF2B5EF4-FFF2-40B4-BE49-F238E27FC236}">
                <a16:creationId xmlns:a16="http://schemas.microsoft.com/office/drawing/2014/main" id="{19E9AB39-1CB7-D576-A22A-3188FA6BED1D}"/>
              </a:ext>
            </a:extLst>
          </p:cNvPr>
          <p:cNvPicPr>
            <a:picLocks noChangeAspect="1"/>
          </p:cNvPicPr>
          <p:nvPr/>
        </p:nvPicPr>
        <p:blipFill>
          <a:blip r:embed="rId3"/>
          <a:stretch>
            <a:fillRect/>
          </a:stretch>
        </p:blipFill>
        <p:spPr>
          <a:xfrm>
            <a:off x="686193" y="1207333"/>
            <a:ext cx="11108335" cy="4443334"/>
          </a:xfrm>
          <a:prstGeom prst="rect">
            <a:avLst/>
          </a:prstGeom>
        </p:spPr>
      </p:pic>
      <p:sp>
        <p:nvSpPr>
          <p:cNvPr id="2" name="Rectangle 1">
            <a:extLst>
              <a:ext uri="{FF2B5EF4-FFF2-40B4-BE49-F238E27FC236}">
                <a16:creationId xmlns:a16="http://schemas.microsoft.com/office/drawing/2014/main" id="{296DBD03-137D-3607-A687-C1FFE4A61DC5}"/>
              </a:ext>
            </a:extLst>
          </p:cNvPr>
          <p:cNvSpPr/>
          <p:nvPr/>
        </p:nvSpPr>
        <p:spPr>
          <a:xfrm>
            <a:off x="5726243" y="1349115"/>
            <a:ext cx="6250898" cy="44433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3CE8AB9-F0A4-2F9E-DC2E-8958CBED6E36}"/>
              </a:ext>
            </a:extLst>
          </p:cNvPr>
          <p:cNvSpPr txBox="1"/>
          <p:nvPr/>
        </p:nvSpPr>
        <p:spPr>
          <a:xfrm>
            <a:off x="8499423" y="5830890"/>
            <a:ext cx="3028013" cy="369332"/>
          </a:xfrm>
          <a:prstGeom prst="rect">
            <a:avLst/>
          </a:prstGeom>
          <a:noFill/>
        </p:spPr>
        <p:txBody>
          <a:bodyPr wrap="square" rtlCol="0">
            <a:spAutoFit/>
          </a:bodyPr>
          <a:lstStyle/>
          <a:p>
            <a:r>
              <a:rPr lang="en-US" dirty="0"/>
              <a:t>Generator</a:t>
            </a:r>
          </a:p>
        </p:txBody>
      </p:sp>
    </p:spTree>
    <p:extLst>
      <p:ext uri="{BB962C8B-B14F-4D97-AF65-F5344CB8AC3E}">
        <p14:creationId xmlns:p14="http://schemas.microsoft.com/office/powerpoint/2010/main" val="41872471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5AEDDA-5264-4982-8EEF-F522C6C54F35}"/>
              </a:ext>
            </a:extLst>
          </p:cNvPr>
          <p:cNvSpPr>
            <a:spLocks noGrp="1"/>
          </p:cNvSpPr>
          <p:nvPr>
            <p:ph type="sldNum" sz="quarter" idx="12"/>
          </p:nvPr>
        </p:nvSpPr>
        <p:spPr>
          <a:xfrm>
            <a:off x="-145214" y="6478587"/>
            <a:ext cx="569077" cy="365125"/>
          </a:xfrm>
        </p:spPr>
        <p:txBody>
          <a:bodyPr/>
          <a:lstStyle/>
          <a:p>
            <a:fld id="{3D78CF80-E55C-904B-9CBD-E4C82074FD1C}" type="slidenum">
              <a:rPr lang="en-US" smtClean="0"/>
              <a:pPr/>
              <a:t>9</a:t>
            </a:fld>
            <a:endParaRPr lang="en-US" dirty="0"/>
          </a:p>
        </p:txBody>
      </p:sp>
      <p:sp>
        <p:nvSpPr>
          <p:cNvPr id="10" name="Text Placeholder 9">
            <a:extLst>
              <a:ext uri="{FF2B5EF4-FFF2-40B4-BE49-F238E27FC236}">
                <a16:creationId xmlns:a16="http://schemas.microsoft.com/office/drawing/2014/main" id="{F9439C55-DD37-465A-897C-9F5C48AB8B95}"/>
              </a:ext>
            </a:extLst>
          </p:cNvPr>
          <p:cNvSpPr>
            <a:spLocks noGrp="1"/>
          </p:cNvSpPr>
          <p:nvPr>
            <p:ph type="body" idx="1"/>
          </p:nvPr>
        </p:nvSpPr>
        <p:spPr/>
        <p:txBody>
          <a:bodyPr/>
          <a:lstStyle/>
          <a:p>
            <a:r>
              <a:rPr lang="en-US" dirty="0"/>
              <a:t>Datasets(simulated)</a:t>
            </a:r>
          </a:p>
        </p:txBody>
      </p:sp>
      <p:pic>
        <p:nvPicPr>
          <p:cNvPr id="13" name="Picture 12" descr="A picture containing chart&#10;&#10;Description automatically generated">
            <a:extLst>
              <a:ext uri="{FF2B5EF4-FFF2-40B4-BE49-F238E27FC236}">
                <a16:creationId xmlns:a16="http://schemas.microsoft.com/office/drawing/2014/main" id="{29B3F202-2EA8-D583-A38F-3EC73478F706}"/>
              </a:ext>
            </a:extLst>
          </p:cNvPr>
          <p:cNvPicPr>
            <a:picLocks noChangeAspect="1"/>
          </p:cNvPicPr>
          <p:nvPr/>
        </p:nvPicPr>
        <p:blipFill>
          <a:blip r:embed="rId3"/>
          <a:stretch>
            <a:fillRect/>
          </a:stretch>
        </p:blipFill>
        <p:spPr>
          <a:xfrm>
            <a:off x="985599" y="1548413"/>
            <a:ext cx="5005470" cy="4001016"/>
          </a:xfrm>
          <a:prstGeom prst="rect">
            <a:avLst/>
          </a:prstGeom>
        </p:spPr>
      </p:pic>
      <p:pic>
        <p:nvPicPr>
          <p:cNvPr id="16" name="Picture 15" descr="Chart&#10;&#10;Description automatically generated">
            <a:extLst>
              <a:ext uri="{FF2B5EF4-FFF2-40B4-BE49-F238E27FC236}">
                <a16:creationId xmlns:a16="http://schemas.microsoft.com/office/drawing/2014/main" id="{3F53A848-C8FC-D1AF-8631-BEAE6393F5CF}"/>
              </a:ext>
            </a:extLst>
          </p:cNvPr>
          <p:cNvPicPr>
            <a:picLocks noChangeAspect="1"/>
          </p:cNvPicPr>
          <p:nvPr/>
        </p:nvPicPr>
        <p:blipFill>
          <a:blip r:embed="rId4"/>
          <a:stretch>
            <a:fillRect/>
          </a:stretch>
        </p:blipFill>
        <p:spPr>
          <a:xfrm>
            <a:off x="6352077" y="1428492"/>
            <a:ext cx="5334010" cy="4001016"/>
          </a:xfrm>
          <a:prstGeom prst="rect">
            <a:avLst/>
          </a:prstGeom>
        </p:spPr>
      </p:pic>
    </p:spTree>
    <p:extLst>
      <p:ext uri="{BB962C8B-B14F-4D97-AF65-F5344CB8AC3E}">
        <p14:creationId xmlns:p14="http://schemas.microsoft.com/office/powerpoint/2010/main" val="31738829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7766</TotalTime>
  <Words>1306</Words>
  <Application>Microsoft Office PowerPoint</Application>
  <PresentationFormat>Widescreen</PresentationFormat>
  <Paragraphs>132</Paragraphs>
  <Slides>15</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Google Sans</vt:lpstr>
      <vt:lpstr>Slack-Lato</vt:lpstr>
      <vt:lpstr>Arial</vt:lpstr>
      <vt:lpstr>Calibri</vt:lpstr>
      <vt:lpstr>Calibri Light</vt:lpstr>
      <vt:lpstr>Cambria Math</vt:lpstr>
      <vt:lpstr>Times</vt:lpstr>
      <vt:lpstr>Times New Roman</vt:lpstr>
      <vt:lpstr>Office Theme</vt:lpstr>
      <vt:lpstr>Landing Trajectory Prediction for UAS Based on Generative Adversarial Network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jxiang9143@sdsu.edu Jun.Chen@sdsu.edu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Jun Xiang</cp:lastModifiedBy>
  <cp:revision>342</cp:revision>
  <cp:lastPrinted>2020-02-19T16:44:08Z</cp:lastPrinted>
  <dcterms:created xsi:type="dcterms:W3CDTF">2020-01-29T18:14:06Z</dcterms:created>
  <dcterms:modified xsi:type="dcterms:W3CDTF">2023-01-23T05:55:53Z</dcterms:modified>
</cp:coreProperties>
</file>

<file path=docProps/thumbnail.jpeg>
</file>